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602" r:id="rId5"/>
    <p:sldId id="4511" r:id="rId6"/>
    <p:sldId id="605" r:id="rId7"/>
    <p:sldId id="4514" r:id="rId8"/>
    <p:sldId id="4515" r:id="rId9"/>
    <p:sldId id="4516" r:id="rId10"/>
    <p:sldId id="4517" r:id="rId11"/>
    <p:sldId id="4513" r:id="rId12"/>
    <p:sldId id="4518" r:id="rId13"/>
    <p:sldId id="4519" r:id="rId14"/>
    <p:sldId id="3994" r:id="rId15"/>
    <p:sldId id="4521" r:id="rId16"/>
    <p:sldId id="4522" r:id="rId17"/>
    <p:sldId id="4523" r:id="rId18"/>
    <p:sldId id="4526" r:id="rId19"/>
    <p:sldId id="4524" r:id="rId20"/>
    <p:sldId id="4527" r:id="rId21"/>
    <p:sldId id="4525" r:id="rId22"/>
    <p:sldId id="607" r:id="rId23"/>
    <p:sldId id="4520" r:id="rId24"/>
    <p:sldId id="4502"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0DC39F2-8141-461A-BE4D-7B63D3A8EE3B}">
          <p14:sldIdLst>
            <p14:sldId id="602"/>
            <p14:sldId id="4511"/>
            <p14:sldId id="605"/>
            <p14:sldId id="4514"/>
            <p14:sldId id="4515"/>
            <p14:sldId id="4516"/>
            <p14:sldId id="4517"/>
            <p14:sldId id="4513"/>
            <p14:sldId id="4518"/>
            <p14:sldId id="4519"/>
            <p14:sldId id="3994"/>
            <p14:sldId id="4521"/>
            <p14:sldId id="4522"/>
            <p14:sldId id="4523"/>
            <p14:sldId id="4526"/>
            <p14:sldId id="4524"/>
            <p14:sldId id="4527"/>
            <p14:sldId id="4525"/>
            <p14:sldId id="607"/>
            <p14:sldId id="4520"/>
            <p14:sldId id="4502"/>
            <p14:sldId id="292"/>
          </p14:sldIdLst>
        </p14:section>
      </p14:sectionLst>
    </p:ext>
    <p:ext uri="{EFAFB233-063F-42B5-8137-9DF3F51BA10A}">
      <p15:sldGuideLst xmlns:p15="http://schemas.microsoft.com/office/powerpoint/2012/main">
        <p15:guide id="2" pos="665" userDrawn="1">
          <p15:clr>
            <a:srgbClr val="A4A3A4"/>
          </p15:clr>
        </p15:guide>
        <p15:guide id="3" orient="horz" pos="709" userDrawn="1">
          <p15:clr>
            <a:srgbClr val="A4A3A4"/>
          </p15:clr>
        </p15:guide>
        <p15:guide id="5" pos="529" userDrawn="1">
          <p15:clr>
            <a:srgbClr val="A4A3A4"/>
          </p15:clr>
        </p15:guide>
        <p15:guide id="6" orient="horz" pos="3475" userDrawn="1">
          <p15:clr>
            <a:srgbClr val="A4A3A4"/>
          </p15:clr>
        </p15:guide>
        <p15:guide id="7" orient="horz" pos="1162" userDrawn="1">
          <p15:clr>
            <a:srgbClr val="A4A3A4"/>
          </p15:clr>
        </p15:guide>
        <p15:guide id="8" pos="1387" userDrawn="1">
          <p15:clr>
            <a:srgbClr val="A4A3A4"/>
          </p15:clr>
        </p15:guide>
        <p15:guide id="9" orient="horz" pos="193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EA2"/>
    <a:srgbClr val="024B9C"/>
    <a:srgbClr val="4CDE00"/>
    <a:srgbClr val="F39C00"/>
    <a:srgbClr val="00B8D2"/>
    <a:srgbClr val="B1C28B"/>
    <a:srgbClr val="93B341"/>
    <a:srgbClr val="9BC275"/>
    <a:srgbClr val="0356B1"/>
    <a:srgbClr val="C2D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9" autoAdjust="0"/>
    <p:restoredTop sz="93979" autoAdjust="0"/>
  </p:normalViewPr>
  <p:slideViewPr>
    <p:cSldViewPr>
      <p:cViewPr varScale="1">
        <p:scale>
          <a:sx n="60" d="100"/>
          <a:sy n="60" d="100"/>
        </p:scale>
        <p:origin x="928" y="48"/>
      </p:cViewPr>
      <p:guideLst>
        <p:guide pos="665"/>
        <p:guide orient="horz" pos="709"/>
        <p:guide pos="529"/>
        <p:guide orient="horz" pos="3475"/>
        <p:guide orient="horz" pos="1162"/>
        <p:guide pos="1387"/>
        <p:guide orient="horz" pos="1933"/>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111" d="100"/>
          <a:sy n="111" d="100"/>
        </p:scale>
        <p:origin x="4488" y="22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03/06/2025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03/06/2025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What is CINEA: European Climate, Infrastructure and Environment Executive Agency</a:t>
            </a:r>
          </a:p>
          <a:p>
            <a:endParaRPr lang="en-GB"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CINEA plays a key role in supporting the EU Green Deal through the efficient and effective implementation of its delegated programmes. </a:t>
            </a:r>
          </a:p>
          <a:p>
            <a:endParaRPr lang="en-US" sz="900" kern="1200" dirty="0">
              <a:solidFill>
                <a:schemeClr val="tx1"/>
              </a:solidFill>
              <a:effectLst/>
              <a:latin typeface="+mn-lt"/>
              <a:ea typeface="+mn-ea"/>
              <a:cs typeface="+mn-cs"/>
            </a:endParaRPr>
          </a:p>
          <a:p>
            <a:r>
              <a:rPr lang="en-GB" sz="900" kern="1200" dirty="0">
                <a:solidFill>
                  <a:schemeClr val="tx1"/>
                </a:solidFill>
                <a:effectLst/>
                <a:latin typeface="+mn-lt"/>
                <a:ea typeface="+mn-ea"/>
                <a:cs typeface="+mn-cs"/>
              </a:rPr>
              <a:t>EU Programs: part of Horizon Europe and three missions (Adaptation to Climate Change, Restore our Ocean and Waters by 2030 and 100 Climate-Neutral and Smart cities by 2030</a:t>
            </a:r>
            <a:r>
              <a:rPr lang="en-GB" sz="900" b="1" kern="1200" dirty="0">
                <a:solidFill>
                  <a:schemeClr val="tx1"/>
                </a:solidFill>
                <a:effectLst/>
                <a:latin typeface="+mn-lt"/>
                <a:ea typeface="+mn-ea"/>
                <a:cs typeface="+mn-cs"/>
              </a:rPr>
              <a:t>), </a:t>
            </a:r>
            <a:r>
              <a:rPr lang="en-GB" sz="900" kern="1200" dirty="0">
                <a:solidFill>
                  <a:schemeClr val="tx1"/>
                </a:solidFill>
                <a:effectLst/>
                <a:latin typeface="+mn-lt"/>
                <a:ea typeface="+mn-ea"/>
                <a:cs typeface="+mn-cs"/>
              </a:rPr>
              <a:t>Innovation Fund, European Maritime, Fisheries and Aquaculture Fund, CEF Transport and CEF Energy </a:t>
            </a:r>
            <a:r>
              <a:rPr lang="en-GB" sz="900" b="1" kern="1200" dirty="0">
                <a:solidFill>
                  <a:schemeClr val="tx1"/>
                </a:solidFill>
                <a:effectLst/>
                <a:latin typeface="+mn-lt"/>
                <a:ea typeface="+mn-ea"/>
                <a:cs typeface="+mn-cs"/>
              </a:rPr>
              <a:t>AND LIFE</a:t>
            </a:r>
            <a:endParaRPr lang="en-US" sz="900" b="1"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716813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07000"/>
              </a:lnSpc>
              <a:spcAft>
                <a:spcPts val="800"/>
              </a:spcAft>
            </a:pP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96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14ECFB-37BE-4AF5-BE68-AF6AE83E91D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20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9CF2995-AB43-4B7C-B8CD-9DC7C3692A9C}" type="slidenum">
              <a:rPr lang="en-GB" smtClean="0"/>
              <a:t>22</a:t>
            </a:fld>
            <a:endParaRPr lang="en-GB"/>
          </a:p>
        </p:txBody>
      </p:sp>
    </p:spTree>
    <p:extLst>
      <p:ext uri="{BB962C8B-B14F-4D97-AF65-F5344CB8AC3E}">
        <p14:creationId xmlns:p14="http://schemas.microsoft.com/office/powerpoint/2010/main" val="336982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 mention </a:t>
            </a:r>
            <a:r>
              <a:rPr lang="fr-FR" dirty="0" err="1"/>
              <a:t>SAPs</a:t>
            </a:r>
            <a:endParaRPr lang="fr-FR" dirty="0"/>
          </a:p>
          <a:p>
            <a:r>
              <a:rPr lang="fr-FR" dirty="0" err="1"/>
              <a:t>SNAPs</a:t>
            </a:r>
            <a:r>
              <a:rPr lang="fr-FR" dirty="0"/>
              <a:t> and </a:t>
            </a:r>
            <a:r>
              <a:rPr lang="fr-FR" dirty="0" err="1"/>
              <a:t>SIPs</a:t>
            </a:r>
            <a:endParaRPr lang="fr-FR" dirty="0"/>
          </a:p>
        </p:txBody>
      </p:sp>
      <p:sp>
        <p:nvSpPr>
          <p:cNvPr id="4" name="Espace réservé du numéro de diapositive 3"/>
          <p:cNvSpPr>
            <a:spLocks noGrp="1"/>
          </p:cNvSpPr>
          <p:nvPr>
            <p:ph type="sldNum" sz="quarter" idx="5"/>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298970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814ECFB-37BE-4AF5-BE68-AF6AE83E91D4}" type="slidenum">
              <a:rPr lang="en-GB" smtClean="0"/>
              <a:t>4</a:t>
            </a:fld>
            <a:endParaRPr lang="en-GB"/>
          </a:p>
        </p:txBody>
      </p:sp>
    </p:spTree>
    <p:extLst>
      <p:ext uri="{BB962C8B-B14F-4D97-AF65-F5344CB8AC3E}">
        <p14:creationId xmlns:p14="http://schemas.microsoft.com/office/powerpoint/2010/main" val="1012930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814ECFB-37BE-4AF5-BE68-AF6AE83E91D4}" type="slidenum">
              <a:rPr lang="en-GB" smtClean="0"/>
              <a:t>5</a:t>
            </a:fld>
            <a:endParaRPr lang="en-GB"/>
          </a:p>
        </p:txBody>
      </p:sp>
    </p:spTree>
    <p:extLst>
      <p:ext uri="{BB962C8B-B14F-4D97-AF65-F5344CB8AC3E}">
        <p14:creationId xmlns:p14="http://schemas.microsoft.com/office/powerpoint/2010/main" val="61029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814ECFB-37BE-4AF5-BE68-AF6AE83E91D4}" type="slidenum">
              <a:rPr lang="en-GB" smtClean="0"/>
              <a:t>6</a:t>
            </a:fld>
            <a:endParaRPr lang="en-GB"/>
          </a:p>
        </p:txBody>
      </p:sp>
    </p:spTree>
    <p:extLst>
      <p:ext uri="{BB962C8B-B14F-4D97-AF65-F5344CB8AC3E}">
        <p14:creationId xmlns:p14="http://schemas.microsoft.com/office/powerpoint/2010/main" val="64185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814ECFB-37BE-4AF5-BE68-AF6AE83E91D4}" type="slidenum">
              <a:rPr lang="en-GB" smtClean="0"/>
              <a:t>7</a:t>
            </a:fld>
            <a:endParaRPr lang="en-GB"/>
          </a:p>
        </p:txBody>
      </p:sp>
    </p:spTree>
    <p:extLst>
      <p:ext uri="{BB962C8B-B14F-4D97-AF65-F5344CB8AC3E}">
        <p14:creationId xmlns:p14="http://schemas.microsoft.com/office/powerpoint/2010/main" val="77252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814ECFB-37BE-4AF5-BE68-AF6AE83E91D4}" type="slidenum">
              <a:rPr lang="en-GB" smtClean="0"/>
              <a:t>8</a:t>
            </a:fld>
            <a:endParaRPr lang="en-GB"/>
          </a:p>
        </p:txBody>
      </p:sp>
    </p:spTree>
    <p:extLst>
      <p:ext uri="{BB962C8B-B14F-4D97-AF65-F5344CB8AC3E}">
        <p14:creationId xmlns:p14="http://schemas.microsoft.com/office/powerpoint/2010/main" val="365803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814ECFB-37BE-4AF5-BE68-AF6AE83E91D4}" type="slidenum">
              <a:rPr lang="en-GB" smtClean="0"/>
              <a:t>9</a:t>
            </a:fld>
            <a:endParaRPr lang="en-GB"/>
          </a:p>
        </p:txBody>
      </p:sp>
    </p:spTree>
    <p:extLst>
      <p:ext uri="{BB962C8B-B14F-4D97-AF65-F5344CB8AC3E}">
        <p14:creationId xmlns:p14="http://schemas.microsoft.com/office/powerpoint/2010/main" val="171996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4814ECFB-37BE-4AF5-BE68-AF6AE83E91D4}" type="slidenum">
              <a:rPr lang="en-GB" smtClean="0"/>
              <a:t>10</a:t>
            </a:fld>
            <a:endParaRPr lang="en-GB"/>
          </a:p>
        </p:txBody>
      </p:sp>
    </p:spTree>
    <p:extLst>
      <p:ext uri="{BB962C8B-B14F-4D97-AF65-F5344CB8AC3E}">
        <p14:creationId xmlns:p14="http://schemas.microsoft.com/office/powerpoint/2010/main" val="2384649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r"/>
            <a:endParaRPr lang="en-GB" dirty="0">
              <a:solidFill>
                <a:schemeClr val="accent4"/>
              </a:solidFill>
            </a:endParaRPr>
          </a:p>
        </p:txBody>
      </p:sp>
      <p:sp>
        <p:nvSpPr>
          <p:cNvPr id="6" name="Title 1"/>
          <p:cNvSpPr>
            <a:spLocks noGrp="1"/>
          </p:cNvSpPr>
          <p:nvPr>
            <p:ph type="ctrTitle"/>
          </p:nvPr>
        </p:nvSpPr>
        <p:spPr>
          <a:xfrm>
            <a:off x="1071350" y="2488675"/>
            <a:ext cx="10065224" cy="1653420"/>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p:nvPr>
        </p:nvSpPr>
        <p:spPr>
          <a:xfrm>
            <a:off x="6096000" y="5700416"/>
            <a:ext cx="5040313" cy="528998"/>
          </a:xfrm>
        </p:spPr>
        <p:txBody>
          <a:bodyPr>
            <a:noAutofit/>
          </a:bodyPr>
          <a:lstStyle>
            <a:lvl1pPr marL="0" indent="0" algn="r">
              <a:buFontTx/>
              <a:buNone/>
              <a:defRPr sz="2200" i="1">
                <a:solidFill>
                  <a:schemeClr val="bg1"/>
                </a:solidFill>
              </a:defRPr>
            </a:lvl1pPr>
          </a:lstStyle>
          <a:p>
            <a:pPr lvl="0"/>
            <a:r>
              <a:rPr lang="en-US" dirty="0"/>
              <a:t>Edit Master text styles</a:t>
            </a:r>
          </a:p>
        </p:txBody>
      </p:sp>
      <p:pic>
        <p:nvPicPr>
          <p:cNvPr id="10" name="Image 9">
            <a:extLst>
              <a:ext uri="{FF2B5EF4-FFF2-40B4-BE49-F238E27FC236}">
                <a16:creationId xmlns:a16="http://schemas.microsoft.com/office/drawing/2014/main" id="{68498A33-8940-0C41-B2B7-5823564EDC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87571" y="258144"/>
            <a:ext cx="1668865" cy="1152461"/>
          </a:xfrm>
          <a:prstGeom prst="rect">
            <a:avLst/>
          </a:prstGeom>
        </p:spPr>
      </p:pic>
      <p:pic>
        <p:nvPicPr>
          <p:cNvPr id="18" name="Image 17">
            <a:extLst>
              <a:ext uri="{FF2B5EF4-FFF2-40B4-BE49-F238E27FC236}">
                <a16:creationId xmlns:a16="http://schemas.microsoft.com/office/drawing/2014/main" id="{73E8AA13-1374-DC4D-BC41-E84D4DA250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03238" y="6335393"/>
            <a:ext cx="785524" cy="544799"/>
          </a:xfrm>
          <a:prstGeom prst="rect">
            <a:avLst/>
          </a:prstGeom>
        </p:spPr>
      </p:pic>
      <p:pic>
        <p:nvPicPr>
          <p:cNvPr id="21" name="Image 20">
            <a:extLst>
              <a:ext uri="{FF2B5EF4-FFF2-40B4-BE49-F238E27FC236}">
                <a16:creationId xmlns:a16="http://schemas.microsoft.com/office/drawing/2014/main" id="{F69BF826-34BE-E040-B601-D81738D54F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687" y="5563922"/>
            <a:ext cx="1016969" cy="799668"/>
          </a:xfrm>
          <a:prstGeom prst="rect">
            <a:avLst/>
          </a:prstGeom>
        </p:spPr>
      </p:pic>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a:xfrm>
            <a:off x="4856922" y="6109905"/>
            <a:ext cx="2743200" cy="365125"/>
          </a:xfrm>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a:xfrm>
            <a:off x="4856922" y="6082590"/>
            <a:ext cx="2743200" cy="365125"/>
          </a:xfrm>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12"/>
          </p:nvPr>
        </p:nvSpPr>
        <p:spPr>
          <a:xfrm>
            <a:off x="4856922" y="6109644"/>
            <a:ext cx="2743200" cy="365125"/>
          </a:xfrm>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856922" y="6082590"/>
            <a:ext cx="2743200" cy="365125"/>
          </a:xfrm>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882054" y="-48814"/>
            <a:ext cx="6155635" cy="6983896"/>
          </a:xfrm>
          <a:solidFill>
            <a:schemeClr val="bg2"/>
          </a:solidFill>
          <a:ln w="28575">
            <a:solidFill>
              <a:schemeClr val="accent5"/>
            </a:solidFill>
          </a:ln>
        </p:spPr>
        <p:txBody>
          <a:bodyPr/>
          <a:lstStyle/>
          <a:p>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635317" y="6082590"/>
            <a:ext cx="2743200" cy="365125"/>
          </a:xfrm>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dirty="0"/>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4856922" y="6136654"/>
            <a:ext cx="2743200" cy="365125"/>
          </a:xfrm>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dirty="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dirty="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dirty="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dirty="0"/>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4724400" y="6142107"/>
            <a:ext cx="2743200" cy="365125"/>
          </a:xfrm>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820439" y="6104233"/>
            <a:ext cx="2743200" cy="365125"/>
          </a:xfrm>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a:xfrm>
            <a:off x="2373022" y="6241393"/>
            <a:ext cx="2743200" cy="365125"/>
          </a:xfrm>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dirty="0"/>
              <a:t>Edit Master text styles</a:t>
            </a:r>
          </a:p>
        </p:txBody>
      </p:sp>
      <p:pic>
        <p:nvPicPr>
          <p:cNvPr id="13" name="Image 12">
            <a:extLst>
              <a:ext uri="{FF2B5EF4-FFF2-40B4-BE49-F238E27FC236}">
                <a16:creationId xmlns:a16="http://schemas.microsoft.com/office/drawing/2014/main" id="{000EA104-6311-5E47-A5A4-5F6AFAA4A3E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687" y="5912699"/>
            <a:ext cx="1016969" cy="799668"/>
          </a:xfrm>
          <a:prstGeom prst="rect">
            <a:avLst/>
          </a:prstGeom>
        </p:spPr>
      </p:pic>
    </p:spTree>
    <p:extLst>
      <p:ext uri="{BB962C8B-B14F-4D97-AF65-F5344CB8AC3E}">
        <p14:creationId xmlns:p14="http://schemas.microsoft.com/office/powerpoint/2010/main" val="10699858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dirty="0"/>
              <a:t>Edit Master text styles</a:t>
            </a:r>
          </a:p>
        </p:txBody>
      </p:sp>
      <p:pic>
        <p:nvPicPr>
          <p:cNvPr id="15" name="Image 14">
            <a:extLst>
              <a:ext uri="{FF2B5EF4-FFF2-40B4-BE49-F238E27FC236}">
                <a16:creationId xmlns:a16="http://schemas.microsoft.com/office/drawing/2014/main" id="{3AF6F55C-2897-E647-8558-8BEDD3FAAB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687" y="5422568"/>
            <a:ext cx="1016969" cy="799668"/>
          </a:xfrm>
          <a:prstGeom prst="rect">
            <a:avLst/>
          </a:prstGeom>
        </p:spPr>
      </p:pic>
    </p:spTree>
    <p:extLst>
      <p:ext uri="{BB962C8B-B14F-4D97-AF65-F5344CB8AC3E}">
        <p14:creationId xmlns:p14="http://schemas.microsoft.com/office/powerpoint/2010/main" val="18244287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p:cNvSpPr>
            <a:spLocks noGrp="1"/>
          </p:cNvSpPr>
          <p:nvPr>
            <p:ph type="sldNum" sz="quarter" idx="12"/>
          </p:nvPr>
        </p:nvSpPr>
        <p:spPr>
          <a:xfrm>
            <a:off x="5036608" y="6126893"/>
            <a:ext cx="2743200" cy="365125"/>
          </a:xfrm>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pic>
        <p:nvPicPr>
          <p:cNvPr id="12" name="Image 11">
            <a:extLst>
              <a:ext uri="{FF2B5EF4-FFF2-40B4-BE49-F238E27FC236}">
                <a16:creationId xmlns:a16="http://schemas.microsoft.com/office/drawing/2014/main" id="{678FF4EC-9D51-6D46-9BCE-E41D8E70E9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036070"/>
            <a:ext cx="626929" cy="455948"/>
          </a:xfrm>
          <a:prstGeom prst="rect">
            <a:avLst/>
          </a:prstGeom>
        </p:spPr>
      </p:pic>
    </p:spTree>
    <p:extLst>
      <p:ext uri="{BB962C8B-B14F-4D97-AF65-F5344CB8AC3E}">
        <p14:creationId xmlns:p14="http://schemas.microsoft.com/office/powerpoint/2010/main" val="37886990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Image 9">
            <a:extLst>
              <a:ext uri="{FF2B5EF4-FFF2-40B4-BE49-F238E27FC236}">
                <a16:creationId xmlns:a16="http://schemas.microsoft.com/office/drawing/2014/main" id="{58919925-D462-2244-8963-2C9DD228AE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036070"/>
            <a:ext cx="626929" cy="455948"/>
          </a:xfrm>
          <a:prstGeom prst="rect">
            <a:avLst/>
          </a:prstGeom>
        </p:spPr>
      </p:pic>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a:xfrm>
            <a:off x="4724400" y="6116227"/>
            <a:ext cx="2743200" cy="365125"/>
          </a:xfrm>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a:xfrm>
            <a:off x="4911319" y="6104233"/>
            <a:ext cx="2743200" cy="365125"/>
          </a:xfrm>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4919448" y="6085374"/>
            <a:ext cx="2743200" cy="365125"/>
          </a:xfrm>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dirty="0"/>
          </a:p>
        </p:txBody>
      </p:sp>
      <p:sp>
        <p:nvSpPr>
          <p:cNvPr id="7" name="Slide Number Placeholder 6"/>
          <p:cNvSpPr>
            <a:spLocks noGrp="1"/>
          </p:cNvSpPr>
          <p:nvPr>
            <p:ph type="sldNum" sz="quarter" idx="12"/>
          </p:nvPr>
        </p:nvSpPr>
        <p:spPr>
          <a:xfrm>
            <a:off x="4856922" y="6098765"/>
            <a:ext cx="2743200" cy="365125"/>
          </a:xfrm>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47244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pic>
        <p:nvPicPr>
          <p:cNvPr id="9" name="Image 8">
            <a:extLst>
              <a:ext uri="{FF2B5EF4-FFF2-40B4-BE49-F238E27FC236}">
                <a16:creationId xmlns:a16="http://schemas.microsoft.com/office/drawing/2014/main" id="{B19F991B-8FF5-1445-A640-8FA468FD6DC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838200" y="6036070"/>
            <a:ext cx="626929" cy="455948"/>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ec.europa.eu/info/funding-tenders/opportunities/portal/screen/programmes/life2027"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file:////Users/Admin/Documents/JOB/Prospect-PPT/png-jpg/Graph-p12-3.png" TargetMode="External"/><Relationship Id="rId7" Type="http://schemas.openxmlformats.org/officeDocument/2006/relationships/image" Target="file:////Users/Admin/Documents/JOB/Prospect-PPT/png-jpg/Graph-p12-2.png" TargetMode="External"/><Relationship Id="rId2" Type="http://schemas.openxmlformats.org/officeDocument/2006/relationships/image" Target="../media/image12.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hyperlink" Target="https://webgate.ec.europa.eu/life/publicWebsite/search" TargetMode="External"/><Relationship Id="rId2" Type="http://schemas.openxmlformats.org/officeDocument/2006/relationships/hyperlink" Target="https://vo-europe.swoogo.com/eu-life-info-days-2025/Home" TargetMode="External"/><Relationship Id="rId1" Type="http://schemas.openxmlformats.org/officeDocument/2006/relationships/slideLayout" Target="../slideLayouts/slideLayout8.xml"/><Relationship Id="rId5" Type="http://schemas.openxmlformats.org/officeDocument/2006/relationships/hyperlink" Target="https://cinea.ec.europa.eu/document/download/a7401b8f-9082-4564-82c5-943ee1d4265e_en?filename=FAQs_LIFE-2025-Calls_en.pdf" TargetMode="External"/><Relationship Id="rId4" Type="http://schemas.openxmlformats.org/officeDocument/2006/relationships/hyperlink" Target="mailto:CINEA-LIFE-ENQUIRIES@ec.europa.e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6ECA6B-4D00-E040-B32C-45054A398A5A}"/>
              </a:ext>
            </a:extLst>
          </p:cNvPr>
          <p:cNvSpPr>
            <a:spLocks noGrp="1"/>
          </p:cNvSpPr>
          <p:nvPr>
            <p:ph type="ctrTitle"/>
          </p:nvPr>
        </p:nvSpPr>
        <p:spPr>
          <a:xfrm>
            <a:off x="1071350" y="2060848"/>
            <a:ext cx="10209225" cy="2736304"/>
          </a:xfrm>
        </p:spPr>
        <p:txBody>
          <a:bodyPr/>
          <a:lstStyle/>
          <a:p>
            <a:r>
              <a:rPr lang="en-US" sz="3200" dirty="0"/>
              <a:t>Restoring Europe’s Forests: Benefits of the </a:t>
            </a:r>
            <a:br>
              <a:rPr lang="en-US" sz="3200" dirty="0"/>
            </a:br>
            <a:r>
              <a:rPr lang="en-US" sz="3200" dirty="0"/>
              <a:t>EU LIFE </a:t>
            </a:r>
            <a:r>
              <a:rPr lang="en-US" sz="3200" dirty="0" err="1"/>
              <a:t>Programme</a:t>
            </a:r>
            <a:r>
              <a:rPr lang="en-US" sz="3200" dirty="0"/>
              <a:t> for Society, Biodiversity, and Climate</a:t>
            </a:r>
            <a:br>
              <a:rPr lang="en-GB" sz="2800" u="sng" dirty="0"/>
            </a:br>
            <a:br>
              <a:rPr lang="en-GB" sz="2800" u="sng" dirty="0"/>
            </a:br>
            <a:r>
              <a:rPr lang="en-GB" sz="2800" dirty="0">
                <a:solidFill>
                  <a:srgbClr val="FFFF00"/>
                </a:solidFill>
              </a:rPr>
              <a:t>Objectives and expected outcomes of the Platform meeting</a:t>
            </a:r>
            <a:endParaRPr lang="fr-FR" sz="2800" dirty="0">
              <a:solidFill>
                <a:srgbClr val="FFFF00"/>
              </a:solidFill>
            </a:endParaRPr>
          </a:p>
        </p:txBody>
      </p:sp>
      <p:sp>
        <p:nvSpPr>
          <p:cNvPr id="4" name="Espace réservé du texte 3">
            <a:extLst>
              <a:ext uri="{FF2B5EF4-FFF2-40B4-BE49-F238E27FC236}">
                <a16:creationId xmlns:a16="http://schemas.microsoft.com/office/drawing/2014/main" id="{A194AC56-093D-5E44-A1B8-D4CF779B3B73}"/>
              </a:ext>
            </a:extLst>
          </p:cNvPr>
          <p:cNvSpPr>
            <a:spLocks noGrp="1"/>
          </p:cNvSpPr>
          <p:nvPr>
            <p:ph type="body" sz="quarter" idx="13"/>
          </p:nvPr>
        </p:nvSpPr>
        <p:spPr>
          <a:xfrm>
            <a:off x="6175962" y="4653136"/>
            <a:ext cx="5616377" cy="1512168"/>
          </a:xfrm>
        </p:spPr>
        <p:txBody>
          <a:bodyPr/>
          <a:lstStyle/>
          <a:p>
            <a:r>
              <a:rPr lang="en-IE" sz="2000" dirty="0"/>
              <a:t>Simona Bacchereti, Boyana </a:t>
            </a:r>
            <a:r>
              <a:rPr lang="en-IE" sz="2000" dirty="0" err="1"/>
              <a:t>Vasileva</a:t>
            </a:r>
            <a:endParaRPr lang="en-IE" sz="2000" dirty="0"/>
          </a:p>
          <a:p>
            <a:r>
              <a:rPr lang="en-IE" sz="2000" dirty="0">
                <a:solidFill>
                  <a:srgbClr val="4CDE00"/>
                </a:solidFill>
              </a:rPr>
              <a:t>LIFE</a:t>
            </a:r>
            <a:r>
              <a:rPr lang="en-US" dirty="0">
                <a:solidFill>
                  <a:srgbClr val="4CDE00"/>
                </a:solidFill>
              </a:rPr>
              <a:t> Platform meeting on “LIFE and European Forests Restoration” </a:t>
            </a:r>
          </a:p>
          <a:p>
            <a:r>
              <a:rPr lang="en-US" dirty="0"/>
              <a:t>Brasov, Romania 3 - 5 June 2025</a:t>
            </a:r>
            <a:endParaRPr lang="en-GB" dirty="0"/>
          </a:p>
        </p:txBody>
      </p:sp>
      <p:pic>
        <p:nvPicPr>
          <p:cNvPr id="5" name="Picture 4">
            <a:extLst>
              <a:ext uri="{FF2B5EF4-FFF2-40B4-BE49-F238E27FC236}">
                <a16:creationId xmlns:a16="http://schemas.microsoft.com/office/drawing/2014/main" id="{72143416-EFD7-88EB-FCFC-1E0D7490D8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552" y="5733257"/>
            <a:ext cx="732260" cy="504056"/>
          </a:xfrm>
          <a:prstGeom prst="rect">
            <a:avLst/>
          </a:prstGeom>
        </p:spPr>
      </p:pic>
    </p:spTree>
    <p:extLst>
      <p:ext uri="{BB962C8B-B14F-4D97-AF65-F5344CB8AC3E}">
        <p14:creationId xmlns:p14="http://schemas.microsoft.com/office/powerpoint/2010/main" val="2996670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9B33EEC0-C71B-4F8A-A803-9EEC97EA99C0}"/>
              </a:ext>
            </a:extLst>
          </p:cNvPr>
          <p:cNvPicPr>
            <a:picLocks noChangeAspect="1"/>
          </p:cNvPicPr>
          <p:nvPr/>
        </p:nvPicPr>
        <p:blipFill>
          <a:blip r:embed="rId3"/>
          <a:stretch>
            <a:fillRect/>
          </a:stretch>
        </p:blipFill>
        <p:spPr>
          <a:xfrm>
            <a:off x="839416" y="5971370"/>
            <a:ext cx="1484035" cy="553973"/>
          </a:xfrm>
          <a:prstGeom prst="rect">
            <a:avLst/>
          </a:prstGeom>
        </p:spPr>
      </p:pic>
      <p:sp>
        <p:nvSpPr>
          <p:cNvPr id="5" name="TextBox 4">
            <a:extLst>
              <a:ext uri="{FF2B5EF4-FFF2-40B4-BE49-F238E27FC236}">
                <a16:creationId xmlns:a16="http://schemas.microsoft.com/office/drawing/2014/main" id="{D1E932AE-80B6-7AAE-B88F-0AA96DC5A4F2}"/>
              </a:ext>
            </a:extLst>
          </p:cNvPr>
          <p:cNvSpPr txBox="1"/>
          <p:nvPr/>
        </p:nvSpPr>
        <p:spPr>
          <a:xfrm>
            <a:off x="6384032" y="5238825"/>
            <a:ext cx="6097772" cy="307777"/>
          </a:xfrm>
          <a:prstGeom prst="rect">
            <a:avLst/>
          </a:prstGeom>
          <a:noFill/>
        </p:spPr>
        <p:txBody>
          <a:bodyPr wrap="square">
            <a:spAutoFit/>
          </a:bodyPr>
          <a:lstStyle/>
          <a:p>
            <a:pPr algn="l"/>
            <a:r>
              <a:rPr lang="en-IE" sz="1400" i="0" dirty="0">
                <a:solidFill>
                  <a:srgbClr val="024B9C"/>
                </a:solidFill>
                <a:effectLst/>
                <a:latin typeface="Roboto" panose="02000000000000000000" pitchFamily="2" charset="0"/>
              </a:rPr>
              <a:t>Main regeneration practices per country, </a:t>
            </a:r>
            <a:r>
              <a:rPr lang="en-US" sz="1400" i="0" dirty="0">
                <a:solidFill>
                  <a:srgbClr val="024B9C"/>
                </a:solidFill>
                <a:effectLst/>
              </a:rPr>
              <a:t>source: FISE</a:t>
            </a:r>
          </a:p>
        </p:txBody>
      </p:sp>
      <p:sp>
        <p:nvSpPr>
          <p:cNvPr id="12" name="TextBox 11">
            <a:extLst>
              <a:ext uri="{FF2B5EF4-FFF2-40B4-BE49-F238E27FC236}">
                <a16:creationId xmlns:a16="http://schemas.microsoft.com/office/drawing/2014/main" id="{1F0A32E4-69A3-74CA-9DF9-882B0D451730}"/>
              </a:ext>
            </a:extLst>
          </p:cNvPr>
          <p:cNvSpPr txBox="1"/>
          <p:nvPr/>
        </p:nvSpPr>
        <p:spPr>
          <a:xfrm>
            <a:off x="704882" y="5157192"/>
            <a:ext cx="6241310" cy="338554"/>
          </a:xfrm>
          <a:prstGeom prst="rect">
            <a:avLst/>
          </a:prstGeom>
          <a:noFill/>
        </p:spPr>
        <p:txBody>
          <a:bodyPr wrap="square">
            <a:spAutoFit/>
          </a:bodyPr>
          <a:lstStyle/>
          <a:p>
            <a:pPr algn="l"/>
            <a:r>
              <a:rPr lang="en-IE" sz="1600" b="0" i="0" dirty="0">
                <a:solidFill>
                  <a:srgbClr val="024B9C"/>
                </a:solidFill>
                <a:effectLst/>
                <a:latin typeface="Roboto" panose="02000000000000000000" pitchFamily="2" charset="0"/>
              </a:rPr>
              <a:t>Types of regeneration of EU forests, source: FISE</a:t>
            </a:r>
          </a:p>
        </p:txBody>
      </p:sp>
      <p:pic>
        <p:nvPicPr>
          <p:cNvPr id="8" name="Picture 7" descr="A screenshot of a graph&#10;&#10;AI-generated content may be incorrect.">
            <a:extLst>
              <a:ext uri="{FF2B5EF4-FFF2-40B4-BE49-F238E27FC236}">
                <a16:creationId xmlns:a16="http://schemas.microsoft.com/office/drawing/2014/main" id="{24E7B009-6D4D-9245-C254-2355E7D322EA}"/>
              </a:ext>
            </a:extLst>
          </p:cNvPr>
          <p:cNvPicPr>
            <a:picLocks noChangeAspect="1"/>
          </p:cNvPicPr>
          <p:nvPr/>
        </p:nvPicPr>
        <p:blipFill>
          <a:blip r:embed="rId4">
            <a:extLst>
              <a:ext uri="{28A0092B-C50C-407E-A947-70E740481C1C}">
                <a14:useLocalDpi xmlns:a14="http://schemas.microsoft.com/office/drawing/2010/main" val="0"/>
              </a:ext>
            </a:extLst>
          </a:blip>
          <a:srcRect l="6241" r="19913" b="59655"/>
          <a:stretch/>
        </p:blipFill>
        <p:spPr>
          <a:xfrm>
            <a:off x="80030" y="1299630"/>
            <a:ext cx="6241310" cy="3409840"/>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07212D8C-7A2C-A1B2-E961-FA0E828CDDFA}"/>
              </a:ext>
            </a:extLst>
          </p:cNvPr>
          <p:cNvPicPr>
            <a:picLocks noChangeAspect="1"/>
          </p:cNvPicPr>
          <p:nvPr/>
        </p:nvPicPr>
        <p:blipFill>
          <a:blip r:embed="rId5">
            <a:extLst>
              <a:ext uri="{28A0092B-C50C-407E-A947-70E740481C1C}">
                <a14:useLocalDpi xmlns:a14="http://schemas.microsoft.com/office/drawing/2010/main" val="0"/>
              </a:ext>
            </a:extLst>
          </a:blip>
          <a:srcRect l="6951" r="11085" b="60500"/>
          <a:stretch/>
        </p:blipFill>
        <p:spPr>
          <a:xfrm>
            <a:off x="5378152" y="1160509"/>
            <a:ext cx="6698569" cy="3228174"/>
          </a:xfrm>
          <a:prstGeom prst="rect">
            <a:avLst/>
          </a:prstGeom>
        </p:spPr>
      </p:pic>
      <p:sp>
        <p:nvSpPr>
          <p:cNvPr id="7" name="Rechteck 10">
            <a:extLst>
              <a:ext uri="{FF2B5EF4-FFF2-40B4-BE49-F238E27FC236}">
                <a16:creationId xmlns:a16="http://schemas.microsoft.com/office/drawing/2014/main" id="{9F2AA88B-29D1-4DEF-ABA5-D9552F270F94}"/>
              </a:ext>
            </a:extLst>
          </p:cNvPr>
          <p:cNvSpPr/>
          <p:nvPr/>
        </p:nvSpPr>
        <p:spPr>
          <a:xfrm>
            <a:off x="1051018" y="653299"/>
            <a:ext cx="5549038" cy="646331"/>
          </a:xfrm>
          <a:prstGeom prst="rect">
            <a:avLst/>
          </a:prstGeom>
        </p:spPr>
        <p:txBody>
          <a:bodyPr wrap="square">
            <a:spAutoFit/>
          </a:bodyPr>
          <a:lstStyle/>
          <a:p>
            <a:pPr>
              <a:lnSpc>
                <a:spcPct val="90000"/>
              </a:lnSpc>
              <a:spcBef>
                <a:spcPct val="0"/>
              </a:spcBef>
            </a:pPr>
            <a:r>
              <a:rPr lang="en-US" sz="4000" dirty="0">
                <a:solidFill>
                  <a:schemeClr val="tx2"/>
                </a:solidFill>
                <a:latin typeface="+mj-lt"/>
                <a:ea typeface="+mj-ea"/>
                <a:cs typeface="+mj-cs"/>
              </a:rPr>
              <a:t>EU forest management</a:t>
            </a:r>
          </a:p>
        </p:txBody>
      </p:sp>
    </p:spTree>
    <p:extLst>
      <p:ext uri="{BB962C8B-B14F-4D97-AF65-F5344CB8AC3E}">
        <p14:creationId xmlns:p14="http://schemas.microsoft.com/office/powerpoint/2010/main" val="294727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17803" y="1340768"/>
            <a:ext cx="3710780" cy="4150054"/>
          </a:xfrm>
          <a:prstGeom prst="rect">
            <a:avLst/>
          </a:prstGeom>
          <a:ln>
            <a:solidFill>
              <a:schemeClr val="accent1"/>
            </a:solidFill>
          </a:ln>
        </p:spPr>
      </p:pic>
      <p:pic>
        <p:nvPicPr>
          <p:cNvPr id="7" name="Grafik 2">
            <a:extLst>
              <a:ext uri="{FF2B5EF4-FFF2-40B4-BE49-F238E27FC236}">
                <a16:creationId xmlns:a16="http://schemas.microsoft.com/office/drawing/2014/main" id="{9B33EEC0-C71B-4F8A-A803-9EEC97EA99C0}"/>
              </a:ext>
            </a:extLst>
          </p:cNvPr>
          <p:cNvPicPr>
            <a:picLocks noChangeAspect="1"/>
          </p:cNvPicPr>
          <p:nvPr/>
        </p:nvPicPr>
        <p:blipFill>
          <a:blip r:embed="rId4"/>
          <a:stretch>
            <a:fillRect/>
          </a:stretch>
        </p:blipFill>
        <p:spPr>
          <a:xfrm>
            <a:off x="7697970" y="6131984"/>
            <a:ext cx="1250133" cy="466660"/>
          </a:xfrm>
          <a:prstGeom prst="rect">
            <a:avLst/>
          </a:prstGeom>
        </p:spPr>
      </p:pic>
      <p:sp>
        <p:nvSpPr>
          <p:cNvPr id="10" name="Textfeld 13">
            <a:extLst>
              <a:ext uri="{FF2B5EF4-FFF2-40B4-BE49-F238E27FC236}">
                <a16:creationId xmlns:a16="http://schemas.microsoft.com/office/drawing/2014/main" id="{14B9F6F3-4418-4F9A-A403-B24E0D194564}"/>
              </a:ext>
            </a:extLst>
          </p:cNvPr>
          <p:cNvSpPr txBox="1"/>
          <p:nvPr/>
        </p:nvSpPr>
        <p:spPr>
          <a:xfrm>
            <a:off x="8040216" y="4581128"/>
            <a:ext cx="4104456" cy="1169551"/>
          </a:xfrm>
          <a:prstGeom prst="rect">
            <a:avLst/>
          </a:prstGeom>
          <a:noFill/>
        </p:spPr>
        <p:txBody>
          <a:bodyPr wrap="square">
            <a:spAutoFit/>
          </a:bodyPr>
          <a:lstStyle/>
          <a:p>
            <a:r>
              <a:rPr lang="en-GB" sz="1400" dirty="0">
                <a:solidFill>
                  <a:srgbClr val="024B9C"/>
                </a:solidFill>
                <a:latin typeface="Roboto" panose="02000000000000000000" pitchFamily="2" charset="0"/>
              </a:rPr>
              <a:t>As for the 2013-2018 period, only 14% of forest habitats across the EU currently show a good status; 54% are in poor conservation status, 31% are in bad conservation status and 1% have an unknown conservation status. </a:t>
            </a:r>
          </a:p>
        </p:txBody>
      </p:sp>
      <p:sp>
        <p:nvSpPr>
          <p:cNvPr id="3" name="TextBox 2"/>
          <p:cNvSpPr txBox="1"/>
          <p:nvPr/>
        </p:nvSpPr>
        <p:spPr>
          <a:xfrm>
            <a:off x="1245326" y="435429"/>
            <a:ext cx="9178834" cy="707886"/>
          </a:xfrm>
          <a:prstGeom prst="rect">
            <a:avLst/>
          </a:prstGeom>
          <a:noFill/>
        </p:spPr>
        <p:txBody>
          <a:bodyPr wrap="square" rtlCol="0">
            <a:spAutoFit/>
          </a:bodyPr>
          <a:lstStyle/>
          <a:p>
            <a:r>
              <a:rPr lang="en-IE" sz="4000" dirty="0">
                <a:solidFill>
                  <a:schemeClr val="tx2"/>
                </a:solidFill>
                <a:latin typeface="+mj-lt"/>
                <a:ea typeface="+mj-ea"/>
                <a:cs typeface="+mj-cs"/>
              </a:rPr>
              <a:t>Forests – conservation status</a:t>
            </a:r>
          </a:p>
        </p:txBody>
      </p:sp>
      <p:pic>
        <p:nvPicPr>
          <p:cNvPr id="8" name="Picture 7">
            <a:extLst>
              <a:ext uri="{FF2B5EF4-FFF2-40B4-BE49-F238E27FC236}">
                <a16:creationId xmlns:a16="http://schemas.microsoft.com/office/drawing/2014/main" id="{252C53D3-D2D2-4A03-C6CD-53937747FBCD}"/>
              </a:ext>
            </a:extLst>
          </p:cNvPr>
          <p:cNvPicPr>
            <a:picLocks noChangeAspect="1"/>
          </p:cNvPicPr>
          <p:nvPr/>
        </p:nvPicPr>
        <p:blipFill>
          <a:blip r:embed="rId5"/>
          <a:stretch>
            <a:fillRect/>
          </a:stretch>
        </p:blipFill>
        <p:spPr>
          <a:xfrm>
            <a:off x="4799856" y="1628800"/>
            <a:ext cx="6948517" cy="2884297"/>
          </a:xfrm>
          <a:prstGeom prst="rect">
            <a:avLst/>
          </a:prstGeom>
        </p:spPr>
      </p:pic>
      <p:sp>
        <p:nvSpPr>
          <p:cNvPr id="15" name="Ellipse 8">
            <a:extLst>
              <a:ext uri="{FF2B5EF4-FFF2-40B4-BE49-F238E27FC236}">
                <a16:creationId xmlns:a16="http://schemas.microsoft.com/office/drawing/2014/main" id="{0A6E7539-457D-4419-BF5B-2BC9FC4BD2FD}"/>
              </a:ext>
            </a:extLst>
          </p:cNvPr>
          <p:cNvSpPr/>
          <p:nvPr/>
        </p:nvSpPr>
        <p:spPr>
          <a:xfrm flipV="1">
            <a:off x="8616280" y="2852936"/>
            <a:ext cx="3132093"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3" name="TextBox 12">
            <a:extLst>
              <a:ext uri="{FF2B5EF4-FFF2-40B4-BE49-F238E27FC236}">
                <a16:creationId xmlns:a16="http://schemas.microsoft.com/office/drawing/2014/main" id="{E8DBE0A5-844A-C566-80ED-F6B2EF7743FC}"/>
              </a:ext>
            </a:extLst>
          </p:cNvPr>
          <p:cNvSpPr txBox="1"/>
          <p:nvPr/>
        </p:nvSpPr>
        <p:spPr>
          <a:xfrm>
            <a:off x="4727847" y="1328769"/>
            <a:ext cx="3235571" cy="276999"/>
          </a:xfrm>
          <a:prstGeom prst="rect">
            <a:avLst/>
          </a:prstGeom>
          <a:noFill/>
        </p:spPr>
        <p:txBody>
          <a:bodyPr wrap="square" rtlCol="0">
            <a:spAutoFit/>
          </a:bodyPr>
          <a:lstStyle/>
          <a:p>
            <a:r>
              <a:rPr lang="en-IE" sz="1200" dirty="0">
                <a:solidFill>
                  <a:srgbClr val="024B9C"/>
                </a:solidFill>
              </a:rPr>
              <a:t>Conservation status of habitats at EU level</a:t>
            </a:r>
          </a:p>
        </p:txBody>
      </p:sp>
      <p:sp>
        <p:nvSpPr>
          <p:cNvPr id="18" name="TextBox 17">
            <a:extLst>
              <a:ext uri="{FF2B5EF4-FFF2-40B4-BE49-F238E27FC236}">
                <a16:creationId xmlns:a16="http://schemas.microsoft.com/office/drawing/2014/main" id="{4480BBF2-C0C0-D5AC-7099-550BD876D186}"/>
              </a:ext>
            </a:extLst>
          </p:cNvPr>
          <p:cNvSpPr txBox="1"/>
          <p:nvPr/>
        </p:nvSpPr>
        <p:spPr>
          <a:xfrm>
            <a:off x="7968208" y="1340768"/>
            <a:ext cx="3859585" cy="276999"/>
          </a:xfrm>
          <a:prstGeom prst="rect">
            <a:avLst/>
          </a:prstGeom>
          <a:noFill/>
        </p:spPr>
        <p:txBody>
          <a:bodyPr wrap="square" rtlCol="0">
            <a:spAutoFit/>
          </a:bodyPr>
          <a:lstStyle/>
          <a:p>
            <a:r>
              <a:rPr lang="en-US" sz="1200" dirty="0">
                <a:solidFill>
                  <a:srgbClr val="024B9C"/>
                </a:solidFill>
              </a:rPr>
              <a:t> Conservation status per habitat group at the EU level </a:t>
            </a:r>
            <a:endParaRPr lang="en-IE" sz="1200" dirty="0">
              <a:solidFill>
                <a:srgbClr val="024B9C"/>
              </a:solidFill>
            </a:endParaRPr>
          </a:p>
        </p:txBody>
      </p:sp>
      <p:sp>
        <p:nvSpPr>
          <p:cNvPr id="19" name="TextBox 18">
            <a:extLst>
              <a:ext uri="{FF2B5EF4-FFF2-40B4-BE49-F238E27FC236}">
                <a16:creationId xmlns:a16="http://schemas.microsoft.com/office/drawing/2014/main" id="{8EEC7D7C-03FD-BFBA-9674-A483D681A919}"/>
              </a:ext>
            </a:extLst>
          </p:cNvPr>
          <p:cNvSpPr txBox="1"/>
          <p:nvPr/>
        </p:nvSpPr>
        <p:spPr>
          <a:xfrm>
            <a:off x="4799856" y="4581128"/>
            <a:ext cx="2898114" cy="1231106"/>
          </a:xfrm>
          <a:prstGeom prst="rect">
            <a:avLst/>
          </a:prstGeom>
          <a:noFill/>
        </p:spPr>
        <p:txBody>
          <a:bodyPr wrap="square" rtlCol="0">
            <a:spAutoFit/>
          </a:bodyPr>
          <a:lstStyle/>
          <a:p>
            <a:r>
              <a:rPr lang="en-US" sz="1400" dirty="0">
                <a:solidFill>
                  <a:srgbClr val="024B9C"/>
                </a:solidFill>
                <a:latin typeface="Roboto" panose="02000000000000000000" pitchFamily="2" charset="0"/>
              </a:rPr>
              <a:t>Among habitat groups with a poor or bad conservation status, forests (13%) have the highest share with improving trends. </a:t>
            </a:r>
            <a:endParaRPr lang="en-DE" sz="1400" dirty="0">
              <a:solidFill>
                <a:srgbClr val="024B9C"/>
              </a:solidFill>
              <a:latin typeface="Roboto" panose="02000000000000000000" pitchFamily="2" charset="0"/>
            </a:endParaRPr>
          </a:p>
          <a:p>
            <a:endParaRPr lang="en-IE" dirty="0"/>
          </a:p>
        </p:txBody>
      </p:sp>
      <p:pic>
        <p:nvPicPr>
          <p:cNvPr id="9" name="Picture 8">
            <a:extLst>
              <a:ext uri="{FF2B5EF4-FFF2-40B4-BE49-F238E27FC236}">
                <a16:creationId xmlns:a16="http://schemas.microsoft.com/office/drawing/2014/main" id="{7723F33F-1DEC-B957-A12D-409822EDB9B9}"/>
              </a:ext>
            </a:extLst>
          </p:cNvPr>
          <p:cNvPicPr>
            <a:picLocks noChangeAspect="1"/>
          </p:cNvPicPr>
          <p:nvPr/>
        </p:nvPicPr>
        <p:blipFill>
          <a:blip r:embed="rId6"/>
          <a:stretch>
            <a:fillRect/>
          </a:stretch>
        </p:blipFill>
        <p:spPr>
          <a:xfrm>
            <a:off x="8040952" y="328679"/>
            <a:ext cx="4036435" cy="989616"/>
          </a:xfrm>
          <a:prstGeom prst="rect">
            <a:avLst/>
          </a:prstGeom>
        </p:spPr>
      </p:pic>
    </p:spTree>
    <p:extLst>
      <p:ext uri="{BB962C8B-B14F-4D97-AF65-F5344CB8AC3E}">
        <p14:creationId xmlns:p14="http://schemas.microsoft.com/office/powerpoint/2010/main" val="1940884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281222-0E12-F80B-ECD4-ACC3EC7985CC}"/>
              </a:ext>
            </a:extLst>
          </p:cNvPr>
          <p:cNvSpPr>
            <a:spLocks noGrp="1"/>
          </p:cNvSpPr>
          <p:nvPr>
            <p:ph sz="half" idx="1"/>
          </p:nvPr>
        </p:nvSpPr>
        <p:spPr/>
        <p:txBody>
          <a:bodyPr/>
          <a:lstStyle/>
          <a:p>
            <a:r>
              <a:rPr lang="en-US" sz="1800" dirty="0">
                <a:solidFill>
                  <a:srgbClr val="024B9C"/>
                </a:solidFill>
              </a:rPr>
              <a:t>The State of Nature report concludes that 215000 km2 (or 5% of EU-27 territory) of protected habitats need to have their condition improved.</a:t>
            </a:r>
          </a:p>
          <a:p>
            <a:r>
              <a:rPr lang="en-US" sz="1800" dirty="0">
                <a:solidFill>
                  <a:srgbClr val="024B9C"/>
                </a:solidFill>
              </a:rPr>
              <a:t>Forests have the greatest need (about 100000 km2 ), followed by coastal habitats (about 46000 km2 ), grasslands (about 33000 km2 ), freshwater habitats (about 13500 km2 ) and bogs, mires and fens (about 10900 km2). </a:t>
            </a:r>
            <a:endParaRPr lang="en-IE" sz="1800" dirty="0">
              <a:solidFill>
                <a:srgbClr val="024B9C"/>
              </a:solidFill>
            </a:endParaRPr>
          </a:p>
        </p:txBody>
      </p:sp>
      <p:pic>
        <p:nvPicPr>
          <p:cNvPr id="6" name="Content Placeholder 5">
            <a:extLst>
              <a:ext uri="{FF2B5EF4-FFF2-40B4-BE49-F238E27FC236}">
                <a16:creationId xmlns:a16="http://schemas.microsoft.com/office/drawing/2014/main" id="{E45B4503-F909-B418-0C3F-BEFFC70158DF}"/>
              </a:ext>
            </a:extLst>
          </p:cNvPr>
          <p:cNvPicPr>
            <a:picLocks noGrp="1" noChangeAspect="1"/>
          </p:cNvPicPr>
          <p:nvPr>
            <p:ph sz="half" idx="2"/>
          </p:nvPr>
        </p:nvPicPr>
        <p:blipFill>
          <a:blip r:embed="rId2"/>
          <a:stretch>
            <a:fillRect/>
          </a:stretch>
        </p:blipFill>
        <p:spPr>
          <a:xfrm>
            <a:off x="6872492" y="1825625"/>
            <a:ext cx="4387441" cy="3906838"/>
          </a:xfrm>
        </p:spPr>
      </p:pic>
      <p:sp>
        <p:nvSpPr>
          <p:cNvPr id="4" name="Title 3">
            <a:extLst>
              <a:ext uri="{FF2B5EF4-FFF2-40B4-BE49-F238E27FC236}">
                <a16:creationId xmlns:a16="http://schemas.microsoft.com/office/drawing/2014/main" id="{74AB863F-F145-B8C5-F90D-07CEAAFE4D09}"/>
              </a:ext>
            </a:extLst>
          </p:cNvPr>
          <p:cNvSpPr>
            <a:spLocks noGrp="1"/>
          </p:cNvSpPr>
          <p:nvPr>
            <p:ph type="title"/>
          </p:nvPr>
        </p:nvSpPr>
        <p:spPr/>
        <p:txBody>
          <a:bodyPr/>
          <a:lstStyle/>
          <a:p>
            <a:r>
              <a:rPr lang="en-IE" dirty="0"/>
              <a:t>Restoration needs for EU protected habitats</a:t>
            </a:r>
          </a:p>
        </p:txBody>
      </p:sp>
    </p:spTree>
    <p:extLst>
      <p:ext uri="{BB962C8B-B14F-4D97-AF65-F5344CB8AC3E}">
        <p14:creationId xmlns:p14="http://schemas.microsoft.com/office/powerpoint/2010/main" val="3487720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4726" y="10415"/>
            <a:ext cx="4821383" cy="6847585"/>
          </a:xfrm>
          <a:prstGeom prst="rect">
            <a:avLst/>
          </a:prstGeom>
          <a:ln>
            <a:solidFill>
              <a:schemeClr val="accent1"/>
            </a:solidFill>
          </a:ln>
        </p:spPr>
      </p:pic>
      <p:sp>
        <p:nvSpPr>
          <p:cNvPr id="8" name="Rectangle 7"/>
          <p:cNvSpPr/>
          <p:nvPr/>
        </p:nvSpPr>
        <p:spPr>
          <a:xfrm>
            <a:off x="5159897" y="198794"/>
            <a:ext cx="7032104" cy="6638740"/>
          </a:xfrm>
          <a:prstGeom prst="rect">
            <a:avLst/>
          </a:prstGeom>
        </p:spPr>
        <p:txBody>
          <a:bodyPr wrap="square">
            <a:spAutoFit/>
          </a:bodyPr>
          <a:lstStyle/>
          <a:p>
            <a:pPr marL="57150" marR="0" lvl="0" algn="l" defTabSz="914400" rtl="0" eaLnBrk="1" fontAlgn="auto" latinLnBrk="0" hangingPunct="1">
              <a:lnSpc>
                <a:spcPct val="90000"/>
              </a:lnSpc>
              <a:spcBef>
                <a:spcPts val="0"/>
              </a:spcBef>
              <a:spcAft>
                <a:spcPts val="1800"/>
              </a:spcAft>
              <a:buClr>
                <a:srgbClr val="034EA2"/>
              </a:buClr>
              <a:buSzTx/>
              <a:tabLst/>
              <a:defRPr/>
            </a:pPr>
            <a:r>
              <a:rPr lang="en-GB" sz="1700" b="1" dirty="0">
                <a:solidFill>
                  <a:srgbClr val="024B9C"/>
                </a:solidFill>
                <a:latin typeface="Arial"/>
              </a:rPr>
              <a:t>Gives and o</a:t>
            </a:r>
            <a:r>
              <a:rPr kumimoji="0" lang="en-GB" sz="1700" b="1" i="0" u="none" strike="noStrike" kern="1200" cap="none" spc="0" normalizeH="0" baseline="0" noProof="0" dirty="0" err="1">
                <a:ln>
                  <a:noFill/>
                </a:ln>
                <a:solidFill>
                  <a:srgbClr val="024B9C"/>
                </a:solidFill>
                <a:effectLst/>
                <a:uLnTx/>
                <a:uFillTx/>
                <a:latin typeface="Arial"/>
                <a:ea typeface="+mn-ea"/>
                <a:cs typeface="+mn-cs"/>
              </a:rPr>
              <a:t>verview</a:t>
            </a:r>
            <a:r>
              <a:rPr kumimoji="0" lang="en-GB" sz="1700" b="1" i="0" u="none" strike="noStrike" kern="1200" cap="none" spc="0" normalizeH="0" baseline="0" noProof="0" dirty="0">
                <a:ln>
                  <a:noFill/>
                </a:ln>
                <a:solidFill>
                  <a:srgbClr val="024B9C"/>
                </a:solidFill>
                <a:effectLst/>
                <a:uLnTx/>
                <a:uFillTx/>
                <a:latin typeface="Arial"/>
                <a:ea typeface="+mn-ea"/>
                <a:cs typeface="+mn-cs"/>
              </a:rPr>
              <a:t> of: </a:t>
            </a:r>
          </a:p>
          <a:p>
            <a:pPr marL="285750" marR="0" lvl="0" indent="-228600" algn="l" defTabSz="914400" rtl="0" eaLnBrk="1" fontAlgn="auto" latinLnBrk="0" hangingPunct="1">
              <a:lnSpc>
                <a:spcPct val="90000"/>
              </a:lnSpc>
              <a:spcBef>
                <a:spcPts val="0"/>
              </a:spcBef>
              <a:spcAft>
                <a:spcPts val="1800"/>
              </a:spcAft>
              <a:buClr>
                <a:srgbClr val="034EA2"/>
              </a:buClr>
              <a:buSzTx/>
              <a:buFont typeface="Arial" panose="020B0604020202020204" pitchFamily="34" charset="0"/>
              <a:buChar char="•"/>
              <a:tabLst/>
              <a:defRPr/>
            </a:pPr>
            <a:r>
              <a:rPr kumimoji="0" lang="en-GB" sz="1700" b="0" i="0" u="none" strike="noStrike" kern="1200" cap="none" spc="0" normalizeH="0" baseline="0" noProof="0" dirty="0">
                <a:ln>
                  <a:noFill/>
                </a:ln>
                <a:solidFill>
                  <a:srgbClr val="024B9C"/>
                </a:solidFill>
                <a:effectLst/>
                <a:uLnTx/>
                <a:uFillTx/>
                <a:latin typeface="Arial"/>
                <a:ea typeface="+mn-ea"/>
                <a:cs typeface="+mn-cs"/>
              </a:rPr>
              <a:t>the contribution of the LIFE programme for the improvement of conservation status of EU protected habitats and species</a:t>
            </a:r>
          </a:p>
          <a:p>
            <a:pPr marL="285750" marR="0" lvl="0" indent="-228600" algn="l" defTabSz="914400" rtl="0" eaLnBrk="1" fontAlgn="auto" latinLnBrk="0" hangingPunct="1">
              <a:lnSpc>
                <a:spcPct val="90000"/>
              </a:lnSpc>
              <a:spcBef>
                <a:spcPts val="0"/>
              </a:spcBef>
              <a:spcAft>
                <a:spcPts val="1800"/>
              </a:spcAft>
              <a:buClr>
                <a:srgbClr val="034EA2"/>
              </a:buClr>
              <a:buSzTx/>
              <a:buFont typeface="Arial" panose="020B0604020202020204" pitchFamily="34" charset="0"/>
              <a:buChar char="•"/>
              <a:tabLst/>
              <a:defRPr/>
            </a:pPr>
            <a:r>
              <a:rPr kumimoji="0" lang="en-GB" sz="1700" b="0" i="0" u="none" strike="noStrike" kern="1200" cap="none" spc="0" normalizeH="0" baseline="0" noProof="0" dirty="0">
                <a:ln>
                  <a:noFill/>
                </a:ln>
                <a:solidFill>
                  <a:srgbClr val="024B9C"/>
                </a:solidFill>
                <a:effectLst/>
                <a:uLnTx/>
                <a:uFillTx/>
                <a:latin typeface="Arial"/>
                <a:ea typeface="+mn-ea"/>
                <a:cs typeface="+mn-cs"/>
              </a:rPr>
              <a:t>The role of LIFE for the EU Natura 2000 network</a:t>
            </a:r>
          </a:p>
          <a:p>
            <a:pPr marL="285750" marR="0" lvl="0" indent="-228600" algn="l" defTabSz="914400" rtl="0" eaLnBrk="1" fontAlgn="auto" latinLnBrk="0" hangingPunct="1">
              <a:lnSpc>
                <a:spcPct val="90000"/>
              </a:lnSpc>
              <a:spcBef>
                <a:spcPts val="0"/>
              </a:spcBef>
              <a:spcAft>
                <a:spcPts val="1800"/>
              </a:spcAft>
              <a:buClr>
                <a:srgbClr val="034EA2"/>
              </a:buClr>
              <a:buSzTx/>
              <a:buFont typeface="Arial" panose="020B0604020202020204" pitchFamily="34" charset="0"/>
              <a:buChar char="•"/>
              <a:tabLst/>
              <a:defRPr/>
            </a:pPr>
            <a:r>
              <a:rPr kumimoji="0" lang="en-GB" sz="1700" b="0" i="0" u="none" strike="noStrike" kern="1200" cap="none" spc="0" normalizeH="0" baseline="0" noProof="0" dirty="0">
                <a:ln>
                  <a:noFill/>
                </a:ln>
                <a:solidFill>
                  <a:srgbClr val="024B9C"/>
                </a:solidFill>
                <a:effectLst/>
                <a:uLnTx/>
                <a:uFillTx/>
                <a:latin typeface="Arial"/>
                <a:ea typeface="+mn-ea"/>
                <a:cs typeface="+mn-cs"/>
              </a:rPr>
              <a:t>LIFE contribution to </a:t>
            </a:r>
            <a:r>
              <a:rPr lang="en-GB" sz="1700" dirty="0">
                <a:solidFill>
                  <a:srgbClr val="024B9C"/>
                </a:solidFill>
                <a:latin typeface="Arial"/>
              </a:rPr>
              <a:t>fighting</a:t>
            </a:r>
            <a:r>
              <a:rPr kumimoji="0" lang="en-GB" sz="1700" b="0" i="0" u="none" strike="noStrike" kern="1200" cap="none" spc="0" normalizeH="0" baseline="0" noProof="0" dirty="0">
                <a:ln>
                  <a:noFill/>
                </a:ln>
                <a:solidFill>
                  <a:srgbClr val="024B9C"/>
                </a:solidFill>
                <a:effectLst/>
                <a:uLnTx/>
                <a:uFillTx/>
                <a:latin typeface="Arial"/>
                <a:ea typeface="+mn-ea"/>
                <a:cs typeface="+mn-cs"/>
              </a:rPr>
              <a:t> IAS </a:t>
            </a:r>
          </a:p>
          <a:p>
            <a:pPr marL="285750" marR="0" lvl="0" indent="-228600" algn="l" defTabSz="914400" rtl="0" eaLnBrk="1" fontAlgn="auto" latinLnBrk="0" hangingPunct="1">
              <a:lnSpc>
                <a:spcPct val="90000"/>
              </a:lnSpc>
              <a:spcBef>
                <a:spcPts val="0"/>
              </a:spcBef>
              <a:spcAft>
                <a:spcPts val="1800"/>
              </a:spcAft>
              <a:buClr>
                <a:srgbClr val="034EA2"/>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024B9C"/>
                </a:solidFill>
                <a:effectLst/>
                <a:uLnTx/>
                <a:uFillTx/>
                <a:latin typeface="Arial"/>
                <a:ea typeface="+mn-ea"/>
                <a:cs typeface="+mn-cs"/>
              </a:rPr>
              <a:t>Developing green infrastructure and nature-based solutions </a:t>
            </a:r>
          </a:p>
          <a:p>
            <a:pPr marL="285750" marR="0" lvl="0" indent="-228600" algn="l" defTabSz="914400" rtl="0" eaLnBrk="1" fontAlgn="auto" latinLnBrk="0" hangingPunct="1">
              <a:lnSpc>
                <a:spcPct val="90000"/>
              </a:lnSpc>
              <a:spcBef>
                <a:spcPts val="0"/>
              </a:spcBef>
              <a:spcAft>
                <a:spcPts val="1800"/>
              </a:spcAft>
              <a:buClr>
                <a:srgbClr val="034EA2"/>
              </a:buClr>
              <a:buSzTx/>
              <a:buFont typeface="Arial" panose="020B0604020202020204" pitchFamily="34" charset="0"/>
              <a:buChar char="•"/>
              <a:tabLst/>
              <a:defRPr/>
            </a:pPr>
            <a:r>
              <a:rPr kumimoji="0" lang="en-GB" sz="1700" b="0" i="0" u="none" strike="noStrike" kern="1200" cap="none" spc="0" normalizeH="0" baseline="0" noProof="0" dirty="0">
                <a:ln>
                  <a:noFill/>
                </a:ln>
                <a:solidFill>
                  <a:srgbClr val="024B9C"/>
                </a:solidFill>
                <a:effectLst/>
                <a:uLnTx/>
                <a:uFillTx/>
                <a:latin typeface="Arial"/>
                <a:ea typeface="+mn-ea"/>
                <a:cs typeface="+mn-cs"/>
              </a:rPr>
              <a:t>Capacity building, combatting wildlife crime, public outreach and awareness </a:t>
            </a:r>
          </a:p>
          <a:p>
            <a:pPr marL="57150" marR="0" lvl="0" algn="l" defTabSz="914400" rtl="0" eaLnBrk="1" fontAlgn="auto" latinLnBrk="0" hangingPunct="1">
              <a:lnSpc>
                <a:spcPct val="90000"/>
              </a:lnSpc>
              <a:spcBef>
                <a:spcPts val="0"/>
              </a:spcBef>
              <a:spcAft>
                <a:spcPts val="1800"/>
              </a:spcAft>
              <a:buClr>
                <a:srgbClr val="034EA2"/>
              </a:buClr>
              <a:buSzTx/>
              <a:tabLst/>
              <a:defRPr/>
            </a:pPr>
            <a:r>
              <a:rPr lang="en-GB" sz="1700" b="1" dirty="0">
                <a:solidFill>
                  <a:srgbClr val="024B9C"/>
                </a:solidFill>
                <a:latin typeface="Arial"/>
              </a:rPr>
              <a:t>Conclusions</a:t>
            </a:r>
            <a:r>
              <a:rPr lang="en-GB" sz="1700" dirty="0">
                <a:solidFill>
                  <a:srgbClr val="024B9C"/>
                </a:solidFill>
                <a:latin typeface="Arial"/>
              </a:rPr>
              <a:t>:</a:t>
            </a:r>
          </a:p>
          <a:p>
            <a:pPr marL="342900" marR="0" lvl="0" indent="-285750" algn="l" defTabSz="914400" rtl="0" eaLnBrk="1" fontAlgn="auto" latinLnBrk="0" hangingPunct="1">
              <a:lnSpc>
                <a:spcPct val="90000"/>
              </a:lnSpc>
              <a:spcBef>
                <a:spcPts val="0"/>
              </a:spcBef>
              <a:spcAft>
                <a:spcPts val="1800"/>
              </a:spcAft>
              <a:buClr>
                <a:srgbClr val="034EA2"/>
              </a:buClr>
              <a:buSzTx/>
              <a:buFontTx/>
              <a:buChar char="-"/>
              <a:tabLst/>
              <a:defRPr/>
            </a:pPr>
            <a:r>
              <a:rPr lang="en-GB" sz="1700" dirty="0">
                <a:solidFill>
                  <a:srgbClr val="024B9C"/>
                </a:solidFill>
                <a:latin typeface="Arial"/>
              </a:rPr>
              <a:t>LIFE has had a direct impact on the conservation status of numerous species and habitats </a:t>
            </a:r>
          </a:p>
          <a:p>
            <a:pPr marL="342900" marR="0" lvl="0" indent="-285750" algn="l" defTabSz="914400" rtl="0" eaLnBrk="1" fontAlgn="auto" latinLnBrk="0" hangingPunct="1">
              <a:lnSpc>
                <a:spcPct val="90000"/>
              </a:lnSpc>
              <a:spcBef>
                <a:spcPts val="0"/>
              </a:spcBef>
              <a:spcAft>
                <a:spcPts val="1800"/>
              </a:spcAft>
              <a:buClr>
                <a:srgbClr val="034EA2"/>
              </a:buClr>
              <a:buSzTx/>
              <a:buFontTx/>
              <a:buChar char="-"/>
              <a:tabLst/>
              <a:defRPr/>
            </a:pPr>
            <a:r>
              <a:rPr lang="en-GB" sz="1700" dirty="0">
                <a:solidFill>
                  <a:srgbClr val="024B9C"/>
                </a:solidFill>
                <a:latin typeface="Arial"/>
              </a:rPr>
              <a:t>LIFE has been instrumental in raising awareness of Natura 2000 amongst millions of Europeans</a:t>
            </a:r>
          </a:p>
          <a:p>
            <a:pPr marL="342900" marR="0" lvl="0" indent="-285750" algn="l" defTabSz="914400" rtl="0" eaLnBrk="1" fontAlgn="auto" latinLnBrk="0" hangingPunct="1">
              <a:lnSpc>
                <a:spcPct val="90000"/>
              </a:lnSpc>
              <a:spcBef>
                <a:spcPts val="0"/>
              </a:spcBef>
              <a:spcAft>
                <a:spcPts val="1800"/>
              </a:spcAft>
              <a:buClr>
                <a:srgbClr val="034EA2"/>
              </a:buClr>
              <a:buSzTx/>
              <a:buFontTx/>
              <a:buChar char="-"/>
              <a:tabLst/>
              <a:defRPr/>
            </a:pPr>
            <a:r>
              <a:rPr kumimoji="0" lang="en-GB" sz="1700" b="0" i="0" u="none" strike="noStrike" kern="1200" cap="none" spc="0" normalizeH="0" baseline="0" noProof="0" dirty="0">
                <a:ln>
                  <a:noFill/>
                </a:ln>
                <a:solidFill>
                  <a:srgbClr val="024B9C"/>
                </a:solidFill>
                <a:effectLst/>
                <a:uLnTx/>
                <a:uFillTx/>
                <a:latin typeface="Arial"/>
                <a:ea typeface="+mn-ea"/>
                <a:cs typeface="+mn-cs"/>
              </a:rPr>
              <a:t> LIFE has actively engaged thousands of stakeholders in the protection and management of sites , habitats and species</a:t>
            </a:r>
          </a:p>
          <a:p>
            <a:pPr marL="342900" marR="0" lvl="0" indent="-285750" algn="l" defTabSz="914400" rtl="0" eaLnBrk="1" fontAlgn="auto" latinLnBrk="0" hangingPunct="1">
              <a:lnSpc>
                <a:spcPct val="90000"/>
              </a:lnSpc>
              <a:spcBef>
                <a:spcPts val="0"/>
              </a:spcBef>
              <a:spcAft>
                <a:spcPts val="1800"/>
              </a:spcAft>
              <a:buClr>
                <a:srgbClr val="034EA2"/>
              </a:buClr>
              <a:buSzTx/>
              <a:buFontTx/>
              <a:buChar char="-"/>
              <a:tabLst/>
              <a:defRPr/>
            </a:pPr>
            <a:r>
              <a:rPr lang="en-GB" sz="1700" dirty="0">
                <a:solidFill>
                  <a:srgbClr val="024B9C"/>
                </a:solidFill>
                <a:latin typeface="Arial"/>
              </a:rPr>
              <a:t>Impressive achievement, taking into consideration that it is a very small found (less than 1% of the EU budget)</a:t>
            </a:r>
            <a:endParaRPr kumimoji="0" lang="en-GB" sz="1700" b="0" i="0" u="none" strike="noStrike" kern="1200" cap="none" spc="0" normalizeH="0" baseline="0" noProof="0" dirty="0">
              <a:ln>
                <a:noFill/>
              </a:ln>
              <a:solidFill>
                <a:srgbClr val="024B9C"/>
              </a:solidFill>
              <a:effectLst/>
              <a:uLnTx/>
              <a:uFillTx/>
              <a:latin typeface="Arial"/>
              <a:ea typeface="+mn-ea"/>
              <a:cs typeface="+mn-cs"/>
            </a:endParaRPr>
          </a:p>
        </p:txBody>
      </p:sp>
    </p:spTree>
    <p:extLst>
      <p:ext uri="{BB962C8B-B14F-4D97-AF65-F5344CB8AC3E}">
        <p14:creationId xmlns:p14="http://schemas.microsoft.com/office/powerpoint/2010/main" val="2218023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ADA3C-92E6-17B6-CC6B-8BC33A66BB2B}"/>
              </a:ext>
            </a:extLst>
          </p:cNvPr>
          <p:cNvSpPr>
            <a:spLocks noGrp="1"/>
          </p:cNvSpPr>
          <p:nvPr>
            <p:ph type="title"/>
          </p:nvPr>
        </p:nvSpPr>
        <p:spPr>
          <a:xfrm>
            <a:off x="970722" y="260648"/>
            <a:ext cx="10515600" cy="782357"/>
          </a:xfrm>
        </p:spPr>
        <p:txBody>
          <a:bodyPr/>
          <a:lstStyle/>
          <a:p>
            <a:r>
              <a:rPr lang="en-US" dirty="0"/>
              <a:t>LIFE and forest habitats</a:t>
            </a:r>
            <a:endParaRPr lang="en-IE" dirty="0"/>
          </a:p>
        </p:txBody>
      </p:sp>
      <p:sp>
        <p:nvSpPr>
          <p:cNvPr id="2" name="Content Placeholder 1">
            <a:extLst>
              <a:ext uri="{FF2B5EF4-FFF2-40B4-BE49-F238E27FC236}">
                <a16:creationId xmlns:a16="http://schemas.microsoft.com/office/drawing/2014/main" id="{EF90E387-85B2-6703-7002-512F8C1E98D6}"/>
              </a:ext>
            </a:extLst>
          </p:cNvPr>
          <p:cNvSpPr>
            <a:spLocks noGrp="1"/>
          </p:cNvSpPr>
          <p:nvPr>
            <p:ph sz="half" idx="1"/>
          </p:nvPr>
        </p:nvSpPr>
        <p:spPr>
          <a:xfrm>
            <a:off x="839416" y="1340768"/>
            <a:ext cx="7056784" cy="4464496"/>
          </a:xfrm>
        </p:spPr>
        <p:txBody>
          <a:bodyPr/>
          <a:lstStyle/>
          <a:p>
            <a:r>
              <a:rPr lang="en-US" sz="1800" dirty="0">
                <a:solidFill>
                  <a:srgbClr val="024B9C"/>
                </a:solidFill>
              </a:rPr>
              <a:t>LIFE Projects focusing on forests have to consider the pressures and drivers specific to the habitat type and region. </a:t>
            </a:r>
          </a:p>
          <a:p>
            <a:r>
              <a:rPr lang="en-US" sz="1800" dirty="0">
                <a:solidFill>
                  <a:srgbClr val="024B9C"/>
                </a:solidFill>
              </a:rPr>
              <a:t>Key success factors of the </a:t>
            </a:r>
            <a:r>
              <a:rPr lang="en-US" sz="1800" dirty="0" err="1">
                <a:solidFill>
                  <a:srgbClr val="024B9C"/>
                </a:solidFill>
              </a:rPr>
              <a:t>programme’s</a:t>
            </a:r>
            <a:r>
              <a:rPr lang="en-US" sz="1800" dirty="0">
                <a:solidFill>
                  <a:srgbClr val="024B9C"/>
                </a:solidFill>
              </a:rPr>
              <a:t> forest-focused projects include strict adoption of sustainable forest management and land purchase to allow strict protection. </a:t>
            </a:r>
          </a:p>
          <a:p>
            <a:r>
              <a:rPr lang="en-US" sz="1800" dirty="0">
                <a:solidFill>
                  <a:srgbClr val="024B9C"/>
                </a:solidFill>
              </a:rPr>
              <a:t>LIFE projects also look at sustainable forest management, afforestation prevention, invasive alien species and planting saplings.</a:t>
            </a:r>
          </a:p>
          <a:p>
            <a:r>
              <a:rPr lang="en-US" sz="1800" dirty="0">
                <a:solidFill>
                  <a:srgbClr val="024B9C"/>
                </a:solidFill>
              </a:rPr>
              <a:t>Given the scale of forests and the long time needed to reach good status, LIFE impact can be seen mostly at local level. </a:t>
            </a:r>
          </a:p>
          <a:p>
            <a:r>
              <a:rPr lang="en-US" sz="1800" dirty="0">
                <a:solidFill>
                  <a:srgbClr val="024B9C"/>
                </a:solidFill>
              </a:rPr>
              <a:t>Key successes are visible in rare habitats such as </a:t>
            </a:r>
            <a:r>
              <a:rPr lang="en-US" sz="1800" dirty="0" err="1">
                <a:solidFill>
                  <a:srgbClr val="024B9C"/>
                </a:solidFill>
              </a:rPr>
              <a:t>Macaronesian</a:t>
            </a:r>
            <a:r>
              <a:rPr lang="en-US" sz="1800" dirty="0">
                <a:solidFill>
                  <a:srgbClr val="024B9C"/>
                </a:solidFill>
              </a:rPr>
              <a:t> laurel forests (9360) and Western </a:t>
            </a:r>
            <a:r>
              <a:rPr lang="en-US" sz="1800" dirty="0" err="1">
                <a:solidFill>
                  <a:srgbClr val="024B9C"/>
                </a:solidFill>
              </a:rPr>
              <a:t>taïga</a:t>
            </a:r>
            <a:r>
              <a:rPr lang="en-US" sz="1800" dirty="0">
                <a:solidFill>
                  <a:srgbClr val="024B9C"/>
                </a:solidFill>
              </a:rPr>
              <a:t> (9010)</a:t>
            </a:r>
          </a:p>
          <a:p>
            <a:endParaRPr lang="en-IE" dirty="0"/>
          </a:p>
        </p:txBody>
      </p:sp>
      <p:pic>
        <p:nvPicPr>
          <p:cNvPr id="8" name="Picture 7">
            <a:extLst>
              <a:ext uri="{FF2B5EF4-FFF2-40B4-BE49-F238E27FC236}">
                <a16:creationId xmlns:a16="http://schemas.microsoft.com/office/drawing/2014/main" id="{669E7AB1-210F-8FBE-BFC2-8EC4D79759BD}"/>
              </a:ext>
            </a:extLst>
          </p:cNvPr>
          <p:cNvPicPr>
            <a:picLocks noChangeAspect="1"/>
          </p:cNvPicPr>
          <p:nvPr/>
        </p:nvPicPr>
        <p:blipFill>
          <a:blip r:embed="rId2"/>
          <a:stretch>
            <a:fillRect/>
          </a:stretch>
        </p:blipFill>
        <p:spPr>
          <a:xfrm>
            <a:off x="7896200" y="1323437"/>
            <a:ext cx="4200520" cy="3942863"/>
          </a:xfrm>
          <a:prstGeom prst="rect">
            <a:avLst/>
          </a:prstGeom>
          <a:ln>
            <a:noFill/>
          </a:ln>
          <a:effectLst>
            <a:softEdge rad="112500"/>
          </a:effectLst>
        </p:spPr>
      </p:pic>
    </p:spTree>
    <p:extLst>
      <p:ext uri="{BB962C8B-B14F-4D97-AF65-F5344CB8AC3E}">
        <p14:creationId xmlns:p14="http://schemas.microsoft.com/office/powerpoint/2010/main" val="2917811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AF827D-8A02-C715-5F2B-614747C6355F}"/>
              </a:ext>
            </a:extLst>
          </p:cNvPr>
          <p:cNvPicPr>
            <a:picLocks noChangeAspect="1"/>
          </p:cNvPicPr>
          <p:nvPr/>
        </p:nvPicPr>
        <p:blipFill>
          <a:blip r:embed="rId2"/>
          <a:stretch>
            <a:fillRect/>
          </a:stretch>
        </p:blipFill>
        <p:spPr>
          <a:xfrm>
            <a:off x="8145364" y="482860"/>
            <a:ext cx="3999307" cy="2715126"/>
          </a:xfrm>
          <a:prstGeom prst="rect">
            <a:avLst/>
          </a:prstGeom>
        </p:spPr>
      </p:pic>
      <p:sp>
        <p:nvSpPr>
          <p:cNvPr id="2" name="Content Placeholder 1">
            <a:extLst>
              <a:ext uri="{FF2B5EF4-FFF2-40B4-BE49-F238E27FC236}">
                <a16:creationId xmlns:a16="http://schemas.microsoft.com/office/drawing/2014/main" id="{6F7E5692-B391-9C43-AD3C-9BA253678856}"/>
              </a:ext>
            </a:extLst>
          </p:cNvPr>
          <p:cNvSpPr>
            <a:spLocks noGrp="1"/>
          </p:cNvSpPr>
          <p:nvPr>
            <p:ph sz="half" idx="1"/>
          </p:nvPr>
        </p:nvSpPr>
        <p:spPr>
          <a:xfrm>
            <a:off x="838198" y="1412777"/>
            <a:ext cx="7634066" cy="4319284"/>
          </a:xfrm>
        </p:spPr>
        <p:txBody>
          <a:bodyPr/>
          <a:lstStyle/>
          <a:p>
            <a:r>
              <a:rPr lang="en-US" sz="1800" dirty="0">
                <a:solidFill>
                  <a:srgbClr val="024B9C"/>
                </a:solidFill>
              </a:rPr>
              <a:t>The survival of the Critically Endangered Azores bullfinch (</a:t>
            </a:r>
            <a:r>
              <a:rPr lang="en-US" sz="1800" i="1" dirty="0">
                <a:solidFill>
                  <a:srgbClr val="024B9C"/>
                </a:solidFill>
              </a:rPr>
              <a:t>Pyrrhula </a:t>
            </a:r>
            <a:r>
              <a:rPr lang="en-US" sz="1800" i="1" dirty="0" err="1">
                <a:solidFill>
                  <a:srgbClr val="024B9C"/>
                </a:solidFill>
              </a:rPr>
              <a:t>murina</a:t>
            </a:r>
            <a:r>
              <a:rPr lang="en-US" sz="1800" dirty="0">
                <a:solidFill>
                  <a:srgbClr val="024B9C"/>
                </a:solidFill>
              </a:rPr>
              <a:t>), down to just 100 pairs in 2003, depends on the health of </a:t>
            </a:r>
            <a:r>
              <a:rPr lang="en-US" sz="1800" dirty="0" err="1">
                <a:solidFill>
                  <a:srgbClr val="024B9C"/>
                </a:solidFill>
              </a:rPr>
              <a:t>Macaronesian</a:t>
            </a:r>
            <a:r>
              <a:rPr lang="en-US" sz="1800" dirty="0">
                <a:solidFill>
                  <a:srgbClr val="024B9C"/>
                </a:solidFill>
              </a:rPr>
              <a:t> laurel forests.</a:t>
            </a:r>
          </a:p>
          <a:p>
            <a:r>
              <a:rPr lang="en-US" sz="1800" dirty="0">
                <a:solidFill>
                  <a:srgbClr val="024B9C"/>
                </a:solidFill>
              </a:rPr>
              <a:t>Until recently, these forests were succumbing to invasive alien plant species which </a:t>
            </a:r>
            <a:r>
              <a:rPr lang="en-US" sz="1800" dirty="0" err="1">
                <a:solidFill>
                  <a:srgbClr val="024B9C"/>
                </a:solidFill>
              </a:rPr>
              <a:t>colonisers</a:t>
            </a:r>
            <a:r>
              <a:rPr lang="en-US" sz="1800" dirty="0">
                <a:solidFill>
                  <a:srgbClr val="024B9C"/>
                </a:solidFill>
              </a:rPr>
              <a:t> brought to the Azores long ago. </a:t>
            </a:r>
          </a:p>
          <a:p>
            <a:r>
              <a:rPr lang="en-US" sz="1800" dirty="0">
                <a:solidFill>
                  <a:srgbClr val="024B9C"/>
                </a:solidFill>
              </a:rPr>
              <a:t>Three consecutive LIFE Projects - </a:t>
            </a:r>
            <a:r>
              <a:rPr lang="en-US" sz="1800" dirty="0">
                <a:solidFill>
                  <a:srgbClr val="00B050"/>
                </a:solidFill>
              </a:rPr>
              <a:t>LIFE PRIOLO </a:t>
            </a:r>
            <a:r>
              <a:rPr lang="en-US" sz="1800" dirty="0">
                <a:solidFill>
                  <a:srgbClr val="024B9C"/>
                </a:solidFill>
              </a:rPr>
              <a:t>(LIFE03 NAT/P/000013), </a:t>
            </a:r>
            <a:r>
              <a:rPr lang="en-US" sz="1800" dirty="0">
                <a:solidFill>
                  <a:srgbClr val="00B050"/>
                </a:solidFill>
              </a:rPr>
              <a:t>LIFE </a:t>
            </a:r>
            <a:r>
              <a:rPr lang="en-IE" sz="1800" dirty="0">
                <a:solidFill>
                  <a:srgbClr val="00B050"/>
                </a:solidFill>
              </a:rPr>
              <a:t>LAURISSILVA SUSTENTAVEL </a:t>
            </a:r>
            <a:r>
              <a:rPr lang="en-IE" sz="1800" dirty="0">
                <a:solidFill>
                  <a:srgbClr val="024B9C"/>
                </a:solidFill>
              </a:rPr>
              <a:t>(LIFE07 NAT/P/000630) and</a:t>
            </a:r>
            <a:r>
              <a:rPr lang="pt-BR" sz="1800" dirty="0">
                <a:solidFill>
                  <a:srgbClr val="024B9C"/>
                </a:solidFill>
              </a:rPr>
              <a:t> </a:t>
            </a:r>
            <a:r>
              <a:rPr lang="pt-BR" sz="1800" dirty="0">
                <a:solidFill>
                  <a:srgbClr val="00B050"/>
                </a:solidFill>
              </a:rPr>
              <a:t>LIFE Terras do Priolo </a:t>
            </a:r>
            <a:r>
              <a:rPr lang="pt-BR" sz="1800" dirty="0">
                <a:solidFill>
                  <a:srgbClr val="024B9C"/>
                </a:solidFill>
              </a:rPr>
              <a:t>(LIFE12 NAT/PT/000527)</a:t>
            </a:r>
            <a:r>
              <a:rPr lang="en-US" sz="1800" dirty="0">
                <a:solidFill>
                  <a:srgbClr val="024B9C"/>
                </a:solidFill>
              </a:rPr>
              <a:t> took on the main task of saving these forests and bird species for future generations – and appear to have succeeded. </a:t>
            </a:r>
          </a:p>
          <a:p>
            <a:r>
              <a:rPr lang="en-US" sz="1800" dirty="0">
                <a:solidFill>
                  <a:srgbClr val="024B9C"/>
                </a:solidFill>
              </a:rPr>
              <a:t>These combined efforts have made a true difference. The conservation status of </a:t>
            </a:r>
            <a:r>
              <a:rPr lang="en-US" sz="1800" dirty="0" err="1">
                <a:solidFill>
                  <a:srgbClr val="024B9C"/>
                </a:solidFill>
              </a:rPr>
              <a:t>Macaronesian</a:t>
            </a:r>
            <a:r>
              <a:rPr lang="en-US" sz="1800" dirty="0">
                <a:solidFill>
                  <a:srgbClr val="024B9C"/>
                </a:solidFill>
              </a:rPr>
              <a:t> laurel forests improved from poor in 2012 to good in 2018, and the Azores bullfinch population has </a:t>
            </a:r>
            <a:r>
              <a:rPr lang="en-US" sz="1800" dirty="0" err="1">
                <a:solidFill>
                  <a:srgbClr val="024B9C"/>
                </a:solidFill>
              </a:rPr>
              <a:t>stabilised</a:t>
            </a:r>
            <a:r>
              <a:rPr lang="en-US" sz="1800" dirty="0">
                <a:solidFill>
                  <a:srgbClr val="024B9C"/>
                </a:solidFill>
              </a:rPr>
              <a:t> at between 630 and 2 000 individuals</a:t>
            </a:r>
            <a:r>
              <a:rPr lang="en-US" sz="1400" dirty="0"/>
              <a:t>.</a:t>
            </a:r>
            <a:endParaRPr lang="en-IE" sz="1800" dirty="0">
              <a:solidFill>
                <a:srgbClr val="024B9C"/>
              </a:solidFill>
            </a:endParaRPr>
          </a:p>
        </p:txBody>
      </p:sp>
      <p:sp>
        <p:nvSpPr>
          <p:cNvPr id="4" name="Title 3">
            <a:extLst>
              <a:ext uri="{FF2B5EF4-FFF2-40B4-BE49-F238E27FC236}">
                <a16:creationId xmlns:a16="http://schemas.microsoft.com/office/drawing/2014/main" id="{6189E62D-81E7-3EC2-65CE-4CB4B30A9848}"/>
              </a:ext>
            </a:extLst>
          </p:cNvPr>
          <p:cNvSpPr>
            <a:spLocks noGrp="1"/>
          </p:cNvSpPr>
          <p:nvPr>
            <p:ph type="title"/>
          </p:nvPr>
        </p:nvSpPr>
        <p:spPr/>
        <p:txBody>
          <a:bodyPr/>
          <a:lstStyle/>
          <a:p>
            <a:r>
              <a:rPr lang="en-US" dirty="0"/>
              <a:t>Success stories</a:t>
            </a:r>
            <a:endParaRPr lang="en-IE" dirty="0"/>
          </a:p>
        </p:txBody>
      </p:sp>
      <p:pic>
        <p:nvPicPr>
          <p:cNvPr id="6" name="Picture 5">
            <a:extLst>
              <a:ext uri="{FF2B5EF4-FFF2-40B4-BE49-F238E27FC236}">
                <a16:creationId xmlns:a16="http://schemas.microsoft.com/office/drawing/2014/main" id="{16D604D4-B19B-912F-343A-D67E2F0B4669}"/>
              </a:ext>
            </a:extLst>
          </p:cNvPr>
          <p:cNvPicPr>
            <a:picLocks noChangeAspect="1"/>
          </p:cNvPicPr>
          <p:nvPr/>
        </p:nvPicPr>
        <p:blipFill>
          <a:blip r:embed="rId3"/>
          <a:stretch>
            <a:fillRect/>
          </a:stretch>
        </p:blipFill>
        <p:spPr>
          <a:xfrm>
            <a:off x="9937922" y="2996952"/>
            <a:ext cx="2206749" cy="2971800"/>
          </a:xfrm>
          <a:prstGeom prst="rect">
            <a:avLst/>
          </a:prstGeom>
        </p:spPr>
      </p:pic>
    </p:spTree>
    <p:extLst>
      <p:ext uri="{BB962C8B-B14F-4D97-AF65-F5344CB8AC3E}">
        <p14:creationId xmlns:p14="http://schemas.microsoft.com/office/powerpoint/2010/main" val="2577321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0B48F-2A8F-06A2-48A3-4DBB30ADF88A}"/>
              </a:ext>
            </a:extLst>
          </p:cNvPr>
          <p:cNvSpPr>
            <a:spLocks noGrp="1"/>
          </p:cNvSpPr>
          <p:nvPr>
            <p:ph sz="half" idx="1"/>
          </p:nvPr>
        </p:nvSpPr>
        <p:spPr>
          <a:xfrm>
            <a:off x="839416" y="1268760"/>
            <a:ext cx="8496944" cy="4464496"/>
          </a:xfrm>
        </p:spPr>
        <p:txBody>
          <a:bodyPr/>
          <a:lstStyle/>
          <a:p>
            <a:r>
              <a:rPr lang="en-IE" sz="1600" dirty="0">
                <a:solidFill>
                  <a:srgbClr val="024B9C"/>
                </a:solidFill>
              </a:rPr>
              <a:t>In western Bulgaria, vast tracts of two priority forest habitats – Pannonian woods with Downy oak (</a:t>
            </a:r>
            <a:r>
              <a:rPr lang="en-IE" sz="1600" i="1" dirty="0">
                <a:solidFill>
                  <a:srgbClr val="024B9C"/>
                </a:solidFill>
              </a:rPr>
              <a:t>Quercus pubescens</a:t>
            </a:r>
            <a:r>
              <a:rPr lang="en-IE" sz="1600" dirty="0">
                <a:solidFill>
                  <a:srgbClr val="024B9C"/>
                </a:solidFill>
              </a:rPr>
              <a:t>) and alluvial forests with Common alder (</a:t>
            </a:r>
            <a:r>
              <a:rPr lang="en-IE" sz="1600" i="1" dirty="0">
                <a:solidFill>
                  <a:srgbClr val="024B9C"/>
                </a:solidFill>
              </a:rPr>
              <a:t>Alnus </a:t>
            </a:r>
            <a:r>
              <a:rPr lang="en-IE" sz="1600" i="1" dirty="0" err="1">
                <a:solidFill>
                  <a:srgbClr val="024B9C"/>
                </a:solidFill>
              </a:rPr>
              <a:t>glutinosa</a:t>
            </a:r>
            <a:r>
              <a:rPr lang="en-IE" sz="1600" dirty="0">
                <a:solidFill>
                  <a:srgbClr val="024B9C"/>
                </a:solidFill>
              </a:rPr>
              <a:t>) and European ash (</a:t>
            </a:r>
            <a:r>
              <a:rPr lang="en-IE" sz="1600" i="1" dirty="0">
                <a:solidFill>
                  <a:srgbClr val="024B9C"/>
                </a:solidFill>
              </a:rPr>
              <a:t>Fraxinus excelsior</a:t>
            </a:r>
            <a:r>
              <a:rPr lang="en-IE" sz="1600" dirty="0">
                <a:solidFill>
                  <a:srgbClr val="024B9C"/>
                </a:solidFill>
              </a:rPr>
              <a:t>) – have been cut down in recent decades and replaced with commercial monocultures of non-native tree species. </a:t>
            </a:r>
          </a:p>
          <a:p>
            <a:r>
              <a:rPr lang="en-US" sz="1600" dirty="0">
                <a:solidFill>
                  <a:srgbClr val="024B9C"/>
                </a:solidFill>
              </a:rPr>
              <a:t>Conservation and restoration actions for the Downy oak and European ash were carried out in two designated Natura 2000 network sites in the low mountains of western Bulgaria. The </a:t>
            </a:r>
            <a:r>
              <a:rPr lang="en-US" sz="1600" dirty="0">
                <a:solidFill>
                  <a:srgbClr val="00B050"/>
                </a:solidFill>
              </a:rPr>
              <a:t>BGNATURAGENEFUND</a:t>
            </a:r>
            <a:r>
              <a:rPr lang="en-US" sz="1600" dirty="0">
                <a:solidFill>
                  <a:srgbClr val="024B9C"/>
                </a:solidFill>
              </a:rPr>
              <a:t> (LIFE10 NAT/BG/000146) project improved the conservation status of these species by stimulating natural regeneration patterns.</a:t>
            </a:r>
          </a:p>
          <a:p>
            <a:r>
              <a:rPr lang="en-US" sz="1600" dirty="0">
                <a:solidFill>
                  <a:srgbClr val="024B9C"/>
                </a:solidFill>
              </a:rPr>
              <a:t>First, saplings were grown in nurseries from genetic material collected from a broad range of forest species. The project then reforested some 40 hectares within the two sites. </a:t>
            </a:r>
          </a:p>
          <a:p>
            <a:r>
              <a:rPr lang="en-US" sz="1600" dirty="0">
                <a:solidFill>
                  <a:srgbClr val="024B9C"/>
                </a:solidFill>
              </a:rPr>
              <a:t>The growth and development of this newly planted forest enhanced habitat connectivity and improved the conservation status of the target habitats. </a:t>
            </a:r>
          </a:p>
          <a:p>
            <a:r>
              <a:rPr lang="en-US" sz="1600" dirty="0">
                <a:solidFill>
                  <a:srgbClr val="024B9C"/>
                </a:solidFill>
              </a:rPr>
              <a:t>The project demonstrated to the Bulgarian forestry sector that reforestation and restoration of forest habitats deliver long-term environmental, economic and social benefits.</a:t>
            </a:r>
          </a:p>
        </p:txBody>
      </p:sp>
      <p:sp>
        <p:nvSpPr>
          <p:cNvPr id="4" name="Title 3">
            <a:extLst>
              <a:ext uri="{FF2B5EF4-FFF2-40B4-BE49-F238E27FC236}">
                <a16:creationId xmlns:a16="http://schemas.microsoft.com/office/drawing/2014/main" id="{ABEDF4AF-E11B-BA26-5A87-CDB50C3CEB58}"/>
              </a:ext>
            </a:extLst>
          </p:cNvPr>
          <p:cNvSpPr>
            <a:spLocks noGrp="1"/>
          </p:cNvSpPr>
          <p:nvPr>
            <p:ph type="title"/>
          </p:nvPr>
        </p:nvSpPr>
        <p:spPr/>
        <p:txBody>
          <a:bodyPr/>
          <a:lstStyle/>
          <a:p>
            <a:r>
              <a:rPr lang="en-US" dirty="0"/>
              <a:t>Success stories</a:t>
            </a:r>
            <a:endParaRPr lang="en-IE" dirty="0"/>
          </a:p>
        </p:txBody>
      </p:sp>
      <p:pic>
        <p:nvPicPr>
          <p:cNvPr id="8" name="Picture 7">
            <a:extLst>
              <a:ext uri="{FF2B5EF4-FFF2-40B4-BE49-F238E27FC236}">
                <a16:creationId xmlns:a16="http://schemas.microsoft.com/office/drawing/2014/main" id="{44CF9D78-A024-A348-7927-7DB80B807C31}"/>
              </a:ext>
            </a:extLst>
          </p:cNvPr>
          <p:cNvPicPr>
            <a:picLocks noChangeAspect="1"/>
          </p:cNvPicPr>
          <p:nvPr/>
        </p:nvPicPr>
        <p:blipFill>
          <a:blip r:embed="rId2"/>
          <a:stretch>
            <a:fillRect/>
          </a:stretch>
        </p:blipFill>
        <p:spPr>
          <a:xfrm>
            <a:off x="9336360" y="1265217"/>
            <a:ext cx="2582134" cy="4678454"/>
          </a:xfrm>
          <a:prstGeom prst="rect">
            <a:avLst/>
          </a:prstGeom>
        </p:spPr>
      </p:pic>
    </p:spTree>
    <p:extLst>
      <p:ext uri="{BB962C8B-B14F-4D97-AF65-F5344CB8AC3E}">
        <p14:creationId xmlns:p14="http://schemas.microsoft.com/office/powerpoint/2010/main" val="3790953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0B48F-2A8F-06A2-48A3-4DBB30ADF88A}"/>
              </a:ext>
            </a:extLst>
          </p:cNvPr>
          <p:cNvSpPr>
            <a:spLocks noGrp="1"/>
          </p:cNvSpPr>
          <p:nvPr>
            <p:ph sz="half" idx="1"/>
          </p:nvPr>
        </p:nvSpPr>
        <p:spPr>
          <a:xfrm>
            <a:off x="705678" y="1467936"/>
            <a:ext cx="8681046" cy="3905280"/>
          </a:xfrm>
        </p:spPr>
        <p:txBody>
          <a:bodyPr/>
          <a:lstStyle/>
          <a:p>
            <a:r>
              <a:rPr lang="en-US" sz="1600" dirty="0">
                <a:solidFill>
                  <a:srgbClr val="024B9C"/>
                </a:solidFill>
              </a:rPr>
              <a:t>Meanwhile, a combination of fires, pests, disease outbreaks and reckless human activity have damaged priority forests in south-west Bulgaria, and a lack of natural reproductive material makes their natural recovery more difficult. </a:t>
            </a:r>
          </a:p>
          <a:p>
            <a:pPr algn="l" fontAlgn="base">
              <a:spcAft>
                <a:spcPts val="0"/>
              </a:spcAft>
            </a:pPr>
            <a:r>
              <a:rPr lang="en-US" sz="1600" dirty="0">
                <a:solidFill>
                  <a:srgbClr val="024B9C"/>
                </a:solidFill>
              </a:rPr>
              <a:t>The</a:t>
            </a:r>
            <a:r>
              <a:rPr lang="en-US" sz="1600" dirty="0">
                <a:solidFill>
                  <a:srgbClr val="00B050"/>
                </a:solidFill>
              </a:rPr>
              <a:t> team of LIFEFORHAB </a:t>
            </a:r>
            <a:r>
              <a:rPr lang="en-US" sz="1400" dirty="0">
                <a:solidFill>
                  <a:srgbClr val="024B9C"/>
                </a:solidFill>
              </a:rPr>
              <a:t>(LIFE16 NAT/BG/000817) project</a:t>
            </a:r>
            <a:r>
              <a:rPr lang="en-US" sz="1600" dirty="0">
                <a:solidFill>
                  <a:srgbClr val="024B9C"/>
                </a:solidFill>
              </a:rPr>
              <a:t> constructed new tree nursery installations at the </a:t>
            </a:r>
            <a:r>
              <a:rPr lang="en-US" sz="1600" dirty="0" err="1">
                <a:solidFill>
                  <a:srgbClr val="024B9C"/>
                </a:solidFill>
              </a:rPr>
              <a:t>Lokorsko</a:t>
            </a:r>
            <a:r>
              <a:rPr lang="en-US" sz="1600" dirty="0">
                <a:solidFill>
                  <a:srgbClr val="024B9C"/>
                </a:solidFill>
              </a:rPr>
              <a:t> facility, which are the first of their kind in Bulgaria.</a:t>
            </a:r>
          </a:p>
          <a:p>
            <a:pPr marL="0" indent="0" algn="l" fontAlgn="base">
              <a:spcAft>
                <a:spcPts val="0"/>
              </a:spcAft>
              <a:buNone/>
            </a:pPr>
            <a:r>
              <a:rPr lang="en-US" sz="1600" dirty="0">
                <a:solidFill>
                  <a:srgbClr val="024B9C"/>
                </a:solidFill>
              </a:rPr>
              <a:t> </a:t>
            </a:r>
          </a:p>
          <a:p>
            <a:pPr algn="l" fontAlgn="base">
              <a:spcAft>
                <a:spcPts val="0"/>
              </a:spcAft>
            </a:pPr>
            <a:r>
              <a:rPr lang="en-US" sz="1600" dirty="0">
                <a:solidFill>
                  <a:srgbClr val="024B9C"/>
                </a:solidFill>
              </a:rPr>
              <a:t>The project also raised the institutional capacity for replication of the project results, as well as the awareness regarding the conservation and restoration of woodland and forest habitats.</a:t>
            </a:r>
          </a:p>
          <a:p>
            <a:pPr marL="0" indent="0" algn="l" fontAlgn="base">
              <a:spcAft>
                <a:spcPts val="0"/>
              </a:spcAft>
              <a:buNone/>
            </a:pPr>
            <a:endParaRPr lang="en-US" sz="1600" dirty="0">
              <a:solidFill>
                <a:srgbClr val="024B9C"/>
              </a:solidFill>
            </a:endParaRPr>
          </a:p>
          <a:p>
            <a:pPr algn="l" fontAlgn="base">
              <a:spcAft>
                <a:spcPts val="0"/>
              </a:spcAft>
            </a:pPr>
            <a:r>
              <a:rPr lang="en-US" sz="1600" dirty="0">
                <a:solidFill>
                  <a:srgbClr val="024B9C"/>
                </a:solidFill>
              </a:rPr>
              <a:t>The project beneficiaries demonstrated good practices for restoring forest habitats in all targeted areas.</a:t>
            </a:r>
          </a:p>
          <a:p>
            <a:pPr marL="0" indent="0" algn="l" fontAlgn="base">
              <a:spcAft>
                <a:spcPts val="0"/>
              </a:spcAft>
              <a:buNone/>
            </a:pPr>
            <a:r>
              <a:rPr lang="en-US" sz="1600" dirty="0">
                <a:solidFill>
                  <a:srgbClr val="024B9C"/>
                </a:solidFill>
              </a:rPr>
              <a:t> </a:t>
            </a:r>
          </a:p>
          <a:p>
            <a:pPr fontAlgn="base">
              <a:spcAft>
                <a:spcPts val="0"/>
              </a:spcAft>
            </a:pPr>
            <a:r>
              <a:rPr lang="en-US" sz="1600" dirty="0">
                <a:solidFill>
                  <a:srgbClr val="024B9C"/>
                </a:solidFill>
              </a:rPr>
              <a:t>The project resulted in improvements in the conservation status and the extent of seven priority forest habitats of the Habitats Directive, in six Bulgarian NATURA 2000 network sites.</a:t>
            </a:r>
          </a:p>
          <a:p>
            <a:pPr algn="l" fontAlgn="base">
              <a:spcAft>
                <a:spcPts val="0"/>
              </a:spcAft>
            </a:pPr>
            <a:endParaRPr lang="en-IE" sz="1600" dirty="0">
              <a:solidFill>
                <a:srgbClr val="024B9C"/>
              </a:solidFill>
            </a:endParaRPr>
          </a:p>
        </p:txBody>
      </p:sp>
      <p:sp>
        <p:nvSpPr>
          <p:cNvPr id="4" name="Title 3">
            <a:extLst>
              <a:ext uri="{FF2B5EF4-FFF2-40B4-BE49-F238E27FC236}">
                <a16:creationId xmlns:a16="http://schemas.microsoft.com/office/drawing/2014/main" id="{ABEDF4AF-E11B-BA26-5A87-CDB50C3CEB58}"/>
              </a:ext>
            </a:extLst>
          </p:cNvPr>
          <p:cNvSpPr>
            <a:spLocks noGrp="1"/>
          </p:cNvSpPr>
          <p:nvPr>
            <p:ph type="title"/>
          </p:nvPr>
        </p:nvSpPr>
        <p:spPr/>
        <p:txBody>
          <a:bodyPr/>
          <a:lstStyle/>
          <a:p>
            <a:r>
              <a:rPr lang="en-US" dirty="0"/>
              <a:t>Success stories</a:t>
            </a:r>
            <a:endParaRPr lang="en-IE" dirty="0"/>
          </a:p>
        </p:txBody>
      </p:sp>
      <p:pic>
        <p:nvPicPr>
          <p:cNvPr id="6" name="Picture 5">
            <a:extLst>
              <a:ext uri="{FF2B5EF4-FFF2-40B4-BE49-F238E27FC236}">
                <a16:creationId xmlns:a16="http://schemas.microsoft.com/office/drawing/2014/main" id="{7005EAAD-802A-8053-720B-6FA9A312BDB4}"/>
              </a:ext>
            </a:extLst>
          </p:cNvPr>
          <p:cNvPicPr>
            <a:picLocks noChangeAspect="1"/>
          </p:cNvPicPr>
          <p:nvPr/>
        </p:nvPicPr>
        <p:blipFill>
          <a:blip r:embed="rId2"/>
          <a:stretch>
            <a:fillRect/>
          </a:stretch>
        </p:blipFill>
        <p:spPr>
          <a:xfrm>
            <a:off x="9386724" y="2413327"/>
            <a:ext cx="2613932" cy="2023785"/>
          </a:xfrm>
          <a:prstGeom prst="rect">
            <a:avLst/>
          </a:prstGeom>
        </p:spPr>
      </p:pic>
    </p:spTree>
    <p:extLst>
      <p:ext uri="{BB962C8B-B14F-4D97-AF65-F5344CB8AC3E}">
        <p14:creationId xmlns:p14="http://schemas.microsoft.com/office/powerpoint/2010/main" val="263331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A230C1-DFAA-8656-4B98-D1953AB46D9E}"/>
              </a:ext>
            </a:extLst>
          </p:cNvPr>
          <p:cNvSpPr>
            <a:spLocks noGrp="1"/>
          </p:cNvSpPr>
          <p:nvPr>
            <p:ph sz="half" idx="1"/>
          </p:nvPr>
        </p:nvSpPr>
        <p:spPr>
          <a:xfrm>
            <a:off x="838198" y="1412776"/>
            <a:ext cx="6193906" cy="2736304"/>
          </a:xfrm>
        </p:spPr>
        <p:txBody>
          <a:bodyPr/>
          <a:lstStyle/>
          <a:p>
            <a:r>
              <a:rPr lang="en-US" sz="1800" dirty="0">
                <a:solidFill>
                  <a:srgbClr val="024B9C"/>
                </a:solidFill>
              </a:rPr>
              <a:t>Intensive resource-harvesting practices are in large part to blame for Europe’s continuing biodiversity decline. </a:t>
            </a:r>
          </a:p>
          <a:p>
            <a:r>
              <a:rPr lang="en-US" sz="1800" dirty="0">
                <a:solidFill>
                  <a:srgbClr val="024B9C"/>
                </a:solidFill>
              </a:rPr>
              <a:t>Forestry is a vital human industry but also cause a great deal of harm to species, habitats and ecosystems when left to operate in ways that are unsustainable.</a:t>
            </a:r>
          </a:p>
          <a:p>
            <a:r>
              <a:rPr lang="en-US" sz="1800" dirty="0">
                <a:solidFill>
                  <a:srgbClr val="024B9C"/>
                </a:solidFill>
              </a:rPr>
              <a:t>LIFE projects are helping to encourage sustainable practices across sectors while increasing ecosystem benefits.</a:t>
            </a:r>
          </a:p>
        </p:txBody>
      </p:sp>
      <p:sp>
        <p:nvSpPr>
          <p:cNvPr id="4" name="Title 3">
            <a:extLst>
              <a:ext uri="{FF2B5EF4-FFF2-40B4-BE49-F238E27FC236}">
                <a16:creationId xmlns:a16="http://schemas.microsoft.com/office/drawing/2014/main" id="{5EA6749F-5E58-F45F-25D1-E508266832A6}"/>
              </a:ext>
            </a:extLst>
          </p:cNvPr>
          <p:cNvSpPr>
            <a:spLocks noGrp="1"/>
          </p:cNvSpPr>
          <p:nvPr>
            <p:ph type="title"/>
          </p:nvPr>
        </p:nvSpPr>
        <p:spPr/>
        <p:txBody>
          <a:bodyPr/>
          <a:lstStyle/>
          <a:p>
            <a:r>
              <a:rPr lang="en-IE" dirty="0"/>
              <a:t>LIFE’s support for sustainable forestry</a:t>
            </a:r>
          </a:p>
        </p:txBody>
      </p:sp>
      <p:pic>
        <p:nvPicPr>
          <p:cNvPr id="6" name="Picture 5">
            <a:extLst>
              <a:ext uri="{FF2B5EF4-FFF2-40B4-BE49-F238E27FC236}">
                <a16:creationId xmlns:a16="http://schemas.microsoft.com/office/drawing/2014/main" id="{D130B27A-0518-BB49-9024-BFCA1E87E1AA}"/>
              </a:ext>
            </a:extLst>
          </p:cNvPr>
          <p:cNvPicPr>
            <a:picLocks noChangeAspect="1"/>
          </p:cNvPicPr>
          <p:nvPr/>
        </p:nvPicPr>
        <p:blipFill>
          <a:blip r:embed="rId2"/>
          <a:stretch>
            <a:fillRect/>
          </a:stretch>
        </p:blipFill>
        <p:spPr>
          <a:xfrm>
            <a:off x="7536160" y="1412776"/>
            <a:ext cx="4481711" cy="2880320"/>
          </a:xfrm>
          <a:prstGeom prst="rect">
            <a:avLst/>
          </a:prstGeom>
        </p:spPr>
      </p:pic>
      <p:sp>
        <p:nvSpPr>
          <p:cNvPr id="7" name="TextBox 6">
            <a:extLst>
              <a:ext uri="{FF2B5EF4-FFF2-40B4-BE49-F238E27FC236}">
                <a16:creationId xmlns:a16="http://schemas.microsoft.com/office/drawing/2014/main" id="{C28A3DB7-FC66-0A78-436E-2869922FAEA9}"/>
              </a:ext>
            </a:extLst>
          </p:cNvPr>
          <p:cNvSpPr txBox="1"/>
          <p:nvPr/>
        </p:nvSpPr>
        <p:spPr>
          <a:xfrm>
            <a:off x="7032104" y="5949280"/>
            <a:ext cx="4032448" cy="369332"/>
          </a:xfrm>
          <a:prstGeom prst="rect">
            <a:avLst/>
          </a:prstGeom>
          <a:noFill/>
        </p:spPr>
        <p:txBody>
          <a:bodyPr wrap="square" rtlCol="0">
            <a:spAutoFit/>
          </a:bodyPr>
          <a:lstStyle/>
          <a:p>
            <a:endParaRPr lang="en-IE" dirty="0"/>
          </a:p>
        </p:txBody>
      </p:sp>
      <p:sp>
        <p:nvSpPr>
          <p:cNvPr id="10" name="TextBox 9">
            <a:extLst>
              <a:ext uri="{FF2B5EF4-FFF2-40B4-BE49-F238E27FC236}">
                <a16:creationId xmlns:a16="http://schemas.microsoft.com/office/drawing/2014/main" id="{F0544E85-6EFB-84D0-E34B-0544837C9F74}"/>
              </a:ext>
            </a:extLst>
          </p:cNvPr>
          <p:cNvSpPr txBox="1"/>
          <p:nvPr/>
        </p:nvSpPr>
        <p:spPr>
          <a:xfrm>
            <a:off x="970722" y="4399944"/>
            <a:ext cx="11047149" cy="1477328"/>
          </a:xfrm>
          <a:prstGeom prst="rect">
            <a:avLst/>
          </a:prstGeom>
          <a:noFill/>
        </p:spPr>
        <p:txBody>
          <a:bodyPr wrap="square" rtlCol="0">
            <a:spAutoFit/>
          </a:bodyPr>
          <a:lstStyle/>
          <a:p>
            <a:r>
              <a:rPr lang="en-US" sz="1800" dirty="0" err="1">
                <a:solidFill>
                  <a:srgbClr val="00B050"/>
                </a:solidFill>
              </a:rPr>
              <a:t>LIFEMontserrat</a:t>
            </a:r>
            <a:r>
              <a:rPr lang="en-US" sz="1800" dirty="0">
                <a:solidFill>
                  <a:srgbClr val="00B050"/>
                </a:solidFill>
              </a:rPr>
              <a:t> </a:t>
            </a:r>
            <a:r>
              <a:rPr lang="en-US" sz="1800" dirty="0">
                <a:solidFill>
                  <a:srgbClr val="024EA2"/>
                </a:solidFill>
              </a:rPr>
              <a:t>(LIFE13 BIO/ES/000094) </a:t>
            </a:r>
            <a:r>
              <a:rPr lang="en-US" sz="1800" dirty="0">
                <a:solidFill>
                  <a:srgbClr val="024B9C"/>
                </a:solidFill>
              </a:rPr>
              <a:t>implemented a local land management model at Spain’s Montserrat mountain range, an area prone to recurring forest fires. Project work in pine woodlands reduced tree density to bring livestock grazing into the forest. This brought increased commercial forest value, enabled the establishment of new livestock farms and enhanced overall biodiversity through habitat diversification</a:t>
            </a:r>
            <a:r>
              <a:rPr lang="en-US" sz="1400" dirty="0"/>
              <a:t>. </a:t>
            </a:r>
            <a:endParaRPr lang="en-IE" sz="1800" dirty="0">
              <a:solidFill>
                <a:srgbClr val="024B9C"/>
              </a:solidFill>
            </a:endParaRPr>
          </a:p>
        </p:txBody>
      </p:sp>
    </p:spTree>
    <p:extLst>
      <p:ext uri="{BB962C8B-B14F-4D97-AF65-F5344CB8AC3E}">
        <p14:creationId xmlns:p14="http://schemas.microsoft.com/office/powerpoint/2010/main" val="756890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3824" y="1628800"/>
            <a:ext cx="11233248" cy="4968552"/>
          </a:xfrm>
        </p:spPr>
        <p:txBody>
          <a:bodyPr/>
          <a:lstStyle/>
          <a:p>
            <a:pPr>
              <a:spcAft>
                <a:spcPts val="600"/>
              </a:spcAft>
            </a:pPr>
            <a:r>
              <a:rPr lang="fr-BE" sz="2000" b="1" dirty="0" err="1">
                <a:solidFill>
                  <a:srgbClr val="024B9C"/>
                </a:solidFill>
              </a:rPr>
              <a:t>Published</a:t>
            </a:r>
            <a:r>
              <a:rPr lang="fr-BE" sz="2000" b="1" dirty="0">
                <a:solidFill>
                  <a:srgbClr val="024B9C"/>
                </a:solidFill>
              </a:rPr>
              <a:t> on 24 April 2025</a:t>
            </a:r>
          </a:p>
          <a:p>
            <a:pPr>
              <a:spcAft>
                <a:spcPts val="600"/>
              </a:spcAft>
            </a:pPr>
            <a:r>
              <a:rPr lang="fr-BE" sz="2000" b="1" dirty="0" err="1">
                <a:solidFill>
                  <a:srgbClr val="024B9C"/>
                </a:solidFill>
              </a:rPr>
              <a:t>SAPs</a:t>
            </a:r>
            <a:r>
              <a:rPr lang="fr-BE" sz="2000" b="1" dirty="0">
                <a:solidFill>
                  <a:srgbClr val="024B9C"/>
                </a:solidFill>
              </a:rPr>
              <a:t>   - Nature and </a:t>
            </a:r>
            <a:r>
              <a:rPr lang="fr-BE" sz="2000" b="1" dirty="0" err="1">
                <a:solidFill>
                  <a:srgbClr val="024B9C"/>
                </a:solidFill>
              </a:rPr>
              <a:t>Biodiversity</a:t>
            </a:r>
            <a:r>
              <a:rPr lang="fr-BE" sz="2000" b="1" dirty="0">
                <a:solidFill>
                  <a:srgbClr val="024B9C"/>
                </a:solidFill>
              </a:rPr>
              <a:t> </a:t>
            </a:r>
            <a:r>
              <a:rPr lang="fr-BE" dirty="0">
                <a:solidFill>
                  <a:srgbClr val="024B9C"/>
                </a:solidFill>
              </a:rPr>
              <a:t>– </a:t>
            </a:r>
            <a:r>
              <a:rPr lang="fr-BE" sz="1800" dirty="0">
                <a:solidFill>
                  <a:srgbClr val="024B9C"/>
                </a:solidFill>
              </a:rPr>
              <a:t>ddl for </a:t>
            </a:r>
            <a:r>
              <a:rPr lang="fr-BE" sz="1800" dirty="0" err="1">
                <a:solidFill>
                  <a:srgbClr val="024B9C"/>
                </a:solidFill>
              </a:rPr>
              <a:t>submission</a:t>
            </a:r>
            <a:r>
              <a:rPr lang="fr-BE" sz="1800" dirty="0">
                <a:solidFill>
                  <a:srgbClr val="024B9C"/>
                </a:solidFill>
              </a:rPr>
              <a:t> of </a:t>
            </a:r>
            <a:r>
              <a:rPr lang="fr-BE" sz="1800" dirty="0" err="1">
                <a:solidFill>
                  <a:srgbClr val="024B9C"/>
                </a:solidFill>
              </a:rPr>
              <a:t>proposals</a:t>
            </a:r>
            <a:r>
              <a:rPr lang="fr-BE" sz="1800" dirty="0">
                <a:solidFill>
                  <a:srgbClr val="024B9C"/>
                </a:solidFill>
              </a:rPr>
              <a:t> </a:t>
            </a:r>
            <a:r>
              <a:rPr lang="fr-BE" sz="1800" b="1" dirty="0">
                <a:solidFill>
                  <a:srgbClr val="024B9C"/>
                </a:solidFill>
              </a:rPr>
              <a:t>23 </a:t>
            </a:r>
            <a:r>
              <a:rPr lang="fr-BE" sz="1800" b="1" dirty="0" err="1">
                <a:solidFill>
                  <a:srgbClr val="024B9C"/>
                </a:solidFill>
              </a:rPr>
              <a:t>September</a:t>
            </a:r>
            <a:r>
              <a:rPr lang="fr-BE" sz="1800" b="1" dirty="0">
                <a:solidFill>
                  <a:srgbClr val="024B9C"/>
                </a:solidFill>
              </a:rPr>
              <a:t> 2025</a:t>
            </a:r>
          </a:p>
          <a:p>
            <a:pPr marL="914400" lvl="2" indent="0">
              <a:spcAft>
                <a:spcPts val="600"/>
              </a:spcAft>
              <a:buNone/>
            </a:pPr>
            <a:r>
              <a:rPr lang="fr-BE" b="1" dirty="0">
                <a:solidFill>
                  <a:srgbClr val="024B9C"/>
                </a:solidFill>
              </a:rPr>
              <a:t>   </a:t>
            </a:r>
            <a:r>
              <a:rPr lang="fr-BE" sz="2000" b="1" dirty="0">
                <a:solidFill>
                  <a:srgbClr val="024B9C"/>
                </a:solidFill>
              </a:rPr>
              <a:t>- CLIMA Adaptation and Mitigation- </a:t>
            </a:r>
            <a:r>
              <a:rPr lang="fr-BE" dirty="0">
                <a:solidFill>
                  <a:srgbClr val="024B9C"/>
                </a:solidFill>
              </a:rPr>
              <a:t>ddl for </a:t>
            </a:r>
            <a:r>
              <a:rPr lang="fr-BE" dirty="0" err="1">
                <a:solidFill>
                  <a:srgbClr val="024B9C"/>
                </a:solidFill>
              </a:rPr>
              <a:t>submission</a:t>
            </a:r>
            <a:r>
              <a:rPr lang="fr-BE" dirty="0">
                <a:solidFill>
                  <a:srgbClr val="024B9C"/>
                </a:solidFill>
              </a:rPr>
              <a:t> of </a:t>
            </a:r>
            <a:r>
              <a:rPr lang="fr-BE" dirty="0" err="1">
                <a:solidFill>
                  <a:srgbClr val="024B9C"/>
                </a:solidFill>
              </a:rPr>
              <a:t>proposals</a:t>
            </a:r>
            <a:r>
              <a:rPr lang="fr-BE" dirty="0">
                <a:solidFill>
                  <a:srgbClr val="024B9C"/>
                </a:solidFill>
              </a:rPr>
              <a:t> </a:t>
            </a:r>
            <a:r>
              <a:rPr lang="fr-BE" b="1" dirty="0">
                <a:solidFill>
                  <a:srgbClr val="024B9C"/>
                </a:solidFill>
              </a:rPr>
              <a:t>23 </a:t>
            </a:r>
            <a:r>
              <a:rPr lang="fr-BE" b="1" dirty="0" err="1">
                <a:solidFill>
                  <a:srgbClr val="024B9C"/>
                </a:solidFill>
              </a:rPr>
              <a:t>September</a:t>
            </a:r>
            <a:r>
              <a:rPr lang="fr-BE" b="1" dirty="0">
                <a:solidFill>
                  <a:srgbClr val="024B9C"/>
                </a:solidFill>
              </a:rPr>
              <a:t> 2025</a:t>
            </a:r>
            <a:r>
              <a:rPr lang="fr-BE" dirty="0">
                <a:solidFill>
                  <a:srgbClr val="024B9C"/>
                </a:solidFill>
              </a:rPr>
              <a:t>.</a:t>
            </a:r>
          </a:p>
          <a:p>
            <a:pPr>
              <a:spcAft>
                <a:spcPts val="600"/>
              </a:spcAft>
            </a:pPr>
            <a:r>
              <a:rPr lang="fr-BE" sz="2000" b="1" dirty="0">
                <a:solidFill>
                  <a:srgbClr val="024B9C"/>
                </a:solidFill>
              </a:rPr>
              <a:t>Strategic Nature Project (</a:t>
            </a:r>
            <a:r>
              <a:rPr lang="fr-BE" sz="2000" b="1" dirty="0" err="1">
                <a:solidFill>
                  <a:srgbClr val="024B9C"/>
                </a:solidFill>
              </a:rPr>
              <a:t>SNaPs</a:t>
            </a:r>
            <a:r>
              <a:rPr lang="fr-BE" sz="2000" b="1" dirty="0">
                <a:solidFill>
                  <a:srgbClr val="024B9C"/>
                </a:solidFill>
              </a:rPr>
              <a:t>) </a:t>
            </a:r>
            <a:r>
              <a:rPr lang="fr-BE" dirty="0">
                <a:solidFill>
                  <a:srgbClr val="024B9C"/>
                </a:solidFill>
              </a:rPr>
              <a:t>– </a:t>
            </a:r>
            <a:r>
              <a:rPr lang="en-IE" sz="1800" b="1" dirty="0">
                <a:solidFill>
                  <a:srgbClr val="024B9C"/>
                </a:solidFill>
              </a:rPr>
              <a:t>4 Sep 2025</a:t>
            </a:r>
            <a:r>
              <a:rPr lang="en-IE" sz="1800" dirty="0">
                <a:solidFill>
                  <a:srgbClr val="024B9C"/>
                </a:solidFill>
              </a:rPr>
              <a:t>, 17:00 / 5 Mar 2026, 17:00 (CET)</a:t>
            </a:r>
          </a:p>
          <a:p>
            <a:pPr>
              <a:spcAft>
                <a:spcPts val="600"/>
              </a:spcAft>
            </a:pPr>
            <a:r>
              <a:rPr lang="fr-BE" sz="2000" b="1" dirty="0">
                <a:solidFill>
                  <a:srgbClr val="024B9C"/>
                </a:solidFill>
              </a:rPr>
              <a:t>Strategic Integrated </a:t>
            </a:r>
            <a:r>
              <a:rPr lang="fr-BE" sz="2000" b="1" dirty="0" err="1">
                <a:solidFill>
                  <a:srgbClr val="024B9C"/>
                </a:solidFill>
              </a:rPr>
              <a:t>Projects</a:t>
            </a:r>
            <a:r>
              <a:rPr lang="fr-BE" sz="2000" b="1" dirty="0">
                <a:solidFill>
                  <a:srgbClr val="024B9C"/>
                </a:solidFill>
              </a:rPr>
              <a:t> (</a:t>
            </a:r>
            <a:r>
              <a:rPr lang="fr-BE" sz="2000" b="1" dirty="0" err="1">
                <a:solidFill>
                  <a:srgbClr val="024B9C"/>
                </a:solidFill>
              </a:rPr>
              <a:t>SIPs</a:t>
            </a:r>
            <a:r>
              <a:rPr lang="fr-BE" sz="2000" b="1" dirty="0">
                <a:solidFill>
                  <a:srgbClr val="024B9C"/>
                </a:solidFill>
              </a:rPr>
              <a:t>) </a:t>
            </a:r>
            <a:r>
              <a:rPr lang="fr-BE" dirty="0">
                <a:solidFill>
                  <a:schemeClr val="tx2"/>
                </a:solidFill>
              </a:rPr>
              <a:t>– </a:t>
            </a:r>
            <a:r>
              <a:rPr lang="en-IE" sz="1800" b="1" dirty="0">
                <a:solidFill>
                  <a:srgbClr val="024B9C"/>
                </a:solidFill>
              </a:rPr>
              <a:t>4 Sep 2025</a:t>
            </a:r>
            <a:r>
              <a:rPr lang="en-IE" sz="1800" dirty="0">
                <a:solidFill>
                  <a:srgbClr val="024B9C"/>
                </a:solidFill>
              </a:rPr>
              <a:t>, 17:00 / 5 Mar 2026, 17:00 (CET)</a:t>
            </a:r>
            <a:endParaRPr lang="fr-BE" sz="1800" dirty="0">
              <a:solidFill>
                <a:srgbClr val="024B9C"/>
              </a:solidFill>
            </a:endParaRPr>
          </a:p>
          <a:p>
            <a:pPr>
              <a:spcAft>
                <a:spcPts val="600"/>
              </a:spcAft>
            </a:pPr>
            <a:r>
              <a:rPr lang="fr-BE" sz="2000" b="1" dirty="0" err="1">
                <a:solidFill>
                  <a:srgbClr val="024B9C"/>
                </a:solidFill>
              </a:rPr>
              <a:t>Technical</a:t>
            </a:r>
            <a:r>
              <a:rPr lang="fr-BE" sz="2000" b="1" dirty="0">
                <a:solidFill>
                  <a:srgbClr val="024B9C"/>
                </a:solidFill>
              </a:rPr>
              <a:t> Assistance (</a:t>
            </a:r>
            <a:r>
              <a:rPr lang="en-US" sz="2000" b="1" dirty="0">
                <a:solidFill>
                  <a:srgbClr val="024B9C"/>
                </a:solidFill>
              </a:rPr>
              <a:t>TA-PP</a:t>
            </a:r>
            <a:r>
              <a:rPr lang="en-US" sz="1800" dirty="0">
                <a:solidFill>
                  <a:srgbClr val="024B9C"/>
                </a:solidFill>
                <a:latin typeface="Arial" panose="020B0604020202020204" pitchFamily="34" charset="0"/>
                <a:cs typeface="Arial" panose="020B0604020202020204" pitchFamily="34" charset="0"/>
              </a:rPr>
              <a:t>: support to the preparation of </a:t>
            </a:r>
            <a:r>
              <a:rPr lang="en-US" sz="1800" dirty="0" err="1">
                <a:solidFill>
                  <a:srgbClr val="024B9C"/>
                </a:solidFill>
                <a:latin typeface="Arial" panose="020B0604020202020204" pitchFamily="34" charset="0"/>
                <a:cs typeface="Arial" panose="020B0604020202020204" pitchFamily="34" charset="0"/>
              </a:rPr>
              <a:t>SNaPs</a:t>
            </a:r>
            <a:r>
              <a:rPr lang="en-US" sz="1800" dirty="0">
                <a:solidFill>
                  <a:srgbClr val="024B9C"/>
                </a:solidFill>
                <a:latin typeface="Arial" panose="020B0604020202020204" pitchFamily="34" charset="0"/>
                <a:cs typeface="Arial" panose="020B0604020202020204" pitchFamily="34" charset="0"/>
              </a:rPr>
              <a:t> and SIPs</a:t>
            </a:r>
            <a:r>
              <a:rPr lang="en-US" dirty="0">
                <a:solidFill>
                  <a:srgbClr val="024B9C"/>
                </a:solidFill>
              </a:rPr>
              <a:t>)</a:t>
            </a:r>
            <a:endParaRPr lang="en-US" sz="1800" dirty="0">
              <a:solidFill>
                <a:srgbClr val="024B9C"/>
              </a:solidFill>
              <a:latin typeface="Arial" panose="020B0604020202020204" pitchFamily="34" charset="0"/>
              <a:cs typeface="Arial" panose="020B0604020202020204" pitchFamily="34" charset="0"/>
            </a:endParaRPr>
          </a:p>
          <a:p>
            <a:pPr>
              <a:spcAft>
                <a:spcPts val="600"/>
              </a:spcAft>
            </a:pPr>
            <a:r>
              <a:rPr lang="en-US" sz="2000" b="1" dirty="0">
                <a:solidFill>
                  <a:srgbClr val="024B9C"/>
                </a:solidFill>
              </a:rPr>
              <a:t>Technical Policy and Assistance for Replication (TA-R)</a:t>
            </a:r>
            <a:r>
              <a:rPr lang="en-US" sz="1800" b="1" dirty="0">
                <a:solidFill>
                  <a:srgbClr val="024B9C"/>
                </a:solidFill>
              </a:rPr>
              <a:t>: </a:t>
            </a:r>
            <a:r>
              <a:rPr lang="en-US" sz="1800" dirty="0" err="1">
                <a:solidFill>
                  <a:srgbClr val="024B9C"/>
                </a:solidFill>
                <a:latin typeface="Arial" panose="020B0604020202020204" pitchFamily="34" charset="0"/>
                <a:cs typeface="Arial" panose="020B0604020202020204" pitchFamily="34" charset="0"/>
              </a:rPr>
              <a:t>ddl</a:t>
            </a:r>
            <a:r>
              <a:rPr lang="en-US" sz="1800" dirty="0">
                <a:solidFill>
                  <a:srgbClr val="024B9C"/>
                </a:solidFill>
                <a:latin typeface="Arial" panose="020B0604020202020204" pitchFamily="34" charset="0"/>
                <a:cs typeface="Arial" panose="020B0604020202020204" pitchFamily="34" charset="0"/>
              </a:rPr>
              <a:t> for submission proposals </a:t>
            </a:r>
            <a:r>
              <a:rPr lang="en-US" sz="1800" b="1" dirty="0">
                <a:solidFill>
                  <a:srgbClr val="024B9C"/>
                </a:solidFill>
                <a:latin typeface="Arial" panose="020B0604020202020204" pitchFamily="34" charset="0"/>
                <a:cs typeface="Arial" panose="020B0604020202020204" pitchFamily="34" charset="0"/>
              </a:rPr>
              <a:t>23 September 2025</a:t>
            </a:r>
            <a:r>
              <a:rPr lang="en-US" sz="1800" dirty="0">
                <a:latin typeface="Arial" panose="020B0604020202020204" pitchFamily="34" charset="0"/>
                <a:cs typeface="Arial" panose="020B0604020202020204" pitchFamily="34" charset="0"/>
              </a:rPr>
              <a:t>.</a:t>
            </a:r>
          </a:p>
          <a:p>
            <a:pPr>
              <a:spcAft>
                <a:spcPts val="600"/>
              </a:spcAft>
            </a:pPr>
            <a:r>
              <a:rPr lang="en-US" sz="2000" b="1" dirty="0">
                <a:solidFill>
                  <a:srgbClr val="024B9C"/>
                </a:solidFill>
              </a:rPr>
              <a:t>Legislative priorities projects (PLP):</a:t>
            </a:r>
            <a:r>
              <a:rPr lang="en-US" sz="1800" dirty="0" err="1">
                <a:solidFill>
                  <a:srgbClr val="024B9C"/>
                </a:solidFill>
                <a:cs typeface="Arial" panose="020B0604020202020204" pitchFamily="34" charset="0"/>
              </a:rPr>
              <a:t>ddl</a:t>
            </a:r>
            <a:r>
              <a:rPr lang="en-US" sz="1800" dirty="0">
                <a:solidFill>
                  <a:srgbClr val="024B9C"/>
                </a:solidFill>
                <a:cs typeface="Arial" panose="020B0604020202020204" pitchFamily="34" charset="0"/>
              </a:rPr>
              <a:t> for </a:t>
            </a:r>
            <a:r>
              <a:rPr lang="en-US" sz="1800" dirty="0" err="1">
                <a:solidFill>
                  <a:srgbClr val="024B9C"/>
                </a:solidFill>
                <a:cs typeface="Arial" panose="020B0604020202020204" pitchFamily="34" charset="0"/>
              </a:rPr>
              <a:t>submittion</a:t>
            </a:r>
            <a:r>
              <a:rPr lang="en-US" sz="1800" dirty="0">
                <a:solidFill>
                  <a:srgbClr val="024B9C"/>
                </a:solidFill>
                <a:cs typeface="Arial" panose="020B0604020202020204" pitchFamily="34" charset="0"/>
              </a:rPr>
              <a:t> of proposals </a:t>
            </a:r>
            <a:r>
              <a:rPr lang="en-US" sz="1800" b="1" dirty="0">
                <a:solidFill>
                  <a:srgbClr val="024B9C"/>
                </a:solidFill>
                <a:cs typeface="Arial" panose="020B0604020202020204" pitchFamily="34" charset="0"/>
              </a:rPr>
              <a:t>23 September 2025</a:t>
            </a:r>
          </a:p>
          <a:p>
            <a:pPr marL="0" indent="0">
              <a:spcAft>
                <a:spcPts val="600"/>
              </a:spcAft>
              <a:buNone/>
            </a:pPr>
            <a:r>
              <a:rPr lang="en-US" sz="1800" b="1" dirty="0">
                <a:solidFill>
                  <a:srgbClr val="024B9C"/>
                </a:solidFill>
                <a:latin typeface="Arial" panose="020B0604020202020204" pitchFamily="34" charset="0"/>
                <a:cs typeface="Arial" panose="020B0604020202020204" pitchFamily="34" charset="0"/>
              </a:rPr>
              <a:t>      Topic </a:t>
            </a:r>
            <a:r>
              <a:rPr lang="en-US" sz="1800" dirty="0">
                <a:solidFill>
                  <a:srgbClr val="024B9C"/>
                </a:solidFill>
                <a:latin typeface="Arial" panose="020B0604020202020204" pitchFamily="34" charset="0"/>
                <a:cs typeface="Arial" panose="020B0604020202020204" pitchFamily="34" charset="0"/>
              </a:rPr>
              <a:t>2.1: </a:t>
            </a:r>
            <a:r>
              <a:rPr lang="en-US" sz="2000" dirty="0">
                <a:solidFill>
                  <a:srgbClr val="024B9C"/>
                </a:solidFill>
              </a:rPr>
              <a:t>Strengthening foresters’ skills in biodiversity friendly forest management</a:t>
            </a:r>
            <a:endParaRPr lang="en-US" sz="2000" b="1" dirty="0">
              <a:solidFill>
                <a:srgbClr val="024B9C"/>
              </a:solidFill>
            </a:endParaRPr>
          </a:p>
          <a:p>
            <a:pPr marL="0" indent="0">
              <a:buNone/>
            </a:pPr>
            <a:endParaRPr lang="fr-BE" sz="1800" dirty="0"/>
          </a:p>
          <a:p>
            <a:pPr marL="0" indent="0">
              <a:buNone/>
            </a:pPr>
            <a:r>
              <a:rPr lang="fr-BE" sz="1800" dirty="0"/>
              <a:t>	</a:t>
            </a:r>
            <a:r>
              <a:rPr lang="fr-BE" sz="1800" dirty="0">
                <a:solidFill>
                  <a:srgbClr val="024B9C"/>
                </a:solidFill>
                <a:latin typeface="Arial" panose="020B0604020202020204" pitchFamily="34" charset="0"/>
                <a:cs typeface="Arial" panose="020B0604020202020204" pitchFamily="34" charset="0"/>
              </a:rPr>
              <a:t> More info: LIFE </a:t>
            </a:r>
            <a:r>
              <a:rPr lang="en-GB" sz="1800" dirty="0">
                <a:solidFill>
                  <a:srgbClr val="024B9C"/>
                </a:solidFill>
                <a:latin typeface="Arial" panose="020B0604020202020204" pitchFamily="34" charset="0"/>
                <a:cs typeface="Arial" panose="020B0604020202020204" pitchFamily="34" charset="0"/>
              </a:rPr>
              <a:t>Call documents </a:t>
            </a:r>
            <a:r>
              <a:rPr lang="en-US" sz="1800" dirty="0">
                <a:hlinkClick r:id="rId2"/>
              </a:rPr>
              <a:t>Funding &amp; tenders (europa.eu)</a:t>
            </a:r>
            <a:endParaRPr lang="fr-BE" sz="1800" dirty="0"/>
          </a:p>
        </p:txBody>
      </p:sp>
      <p:sp>
        <p:nvSpPr>
          <p:cNvPr id="3" name="Title 2"/>
          <p:cNvSpPr>
            <a:spLocks noGrp="1"/>
          </p:cNvSpPr>
          <p:nvPr>
            <p:ph type="title"/>
          </p:nvPr>
        </p:nvSpPr>
        <p:spPr/>
        <p:txBody>
          <a:bodyPr/>
          <a:lstStyle/>
          <a:p>
            <a:r>
              <a:rPr lang="en-IE" dirty="0"/>
              <a:t>LIFE calls 2025 </a:t>
            </a:r>
            <a:endParaRPr lang="en-US" dirty="0"/>
          </a:p>
        </p:txBody>
      </p:sp>
      <p:pic>
        <p:nvPicPr>
          <p:cNvPr id="5" name="Picture 4" descr="A forest of trees with dirt and leaves">
            <a:extLst>
              <a:ext uri="{FF2B5EF4-FFF2-40B4-BE49-F238E27FC236}">
                <a16:creationId xmlns:a16="http://schemas.microsoft.com/office/drawing/2014/main" id="{43CD5364-20C6-1E49-E7AA-4E2E7EF11A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0336" y="116632"/>
            <a:ext cx="2843808" cy="1872208"/>
          </a:xfrm>
          <a:prstGeom prst="rect">
            <a:avLst/>
          </a:prstGeom>
        </p:spPr>
      </p:pic>
      <p:sp>
        <p:nvSpPr>
          <p:cNvPr id="7" name="TextBox 6">
            <a:extLst>
              <a:ext uri="{FF2B5EF4-FFF2-40B4-BE49-F238E27FC236}">
                <a16:creationId xmlns:a16="http://schemas.microsoft.com/office/drawing/2014/main" id="{548C01F7-A8C7-3C85-E61C-E746D4932F1D}"/>
              </a:ext>
            </a:extLst>
          </p:cNvPr>
          <p:cNvSpPr txBox="1"/>
          <p:nvPr/>
        </p:nvSpPr>
        <p:spPr>
          <a:xfrm>
            <a:off x="9120336" y="2092206"/>
            <a:ext cx="2145139" cy="184666"/>
          </a:xfrm>
          <a:prstGeom prst="rect">
            <a:avLst/>
          </a:prstGeom>
          <a:noFill/>
        </p:spPr>
        <p:txBody>
          <a:bodyPr wrap="none" rtlCol="0">
            <a:spAutoFit/>
          </a:bodyPr>
          <a:lstStyle/>
          <a:p>
            <a:r>
              <a:rPr lang="en-IE" sz="600" b="1" dirty="0">
                <a:solidFill>
                  <a:schemeClr val="bg1">
                    <a:lumMod val="95000"/>
                  </a:schemeClr>
                </a:solidFill>
                <a:effectLst/>
                <a:ea typeface="Times New Roman" panose="02020603050405020304" pitchFamily="18" charset="0"/>
                <a:cs typeface="Aptos" panose="020B0004020202020204" pitchFamily="34" charset="0"/>
              </a:rPr>
              <a:t>LIFE19 CCA/ES/001181 - LIFE SORIA FORESTADAPT </a:t>
            </a:r>
            <a:endParaRPr lang="en-IE" sz="600" dirty="0">
              <a:solidFill>
                <a:schemeClr val="bg1">
                  <a:lumMod val="95000"/>
                </a:schemeClr>
              </a:solidFill>
            </a:endParaRPr>
          </a:p>
        </p:txBody>
      </p:sp>
    </p:spTree>
    <p:extLst>
      <p:ext uri="{BB962C8B-B14F-4D97-AF65-F5344CB8AC3E}">
        <p14:creationId xmlns:p14="http://schemas.microsoft.com/office/powerpoint/2010/main" val="1051618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3BF7F45A-46C7-581A-49C5-F7DE3A000952}"/>
              </a:ext>
            </a:extLst>
          </p:cNvPr>
          <p:cNvSpPr>
            <a:spLocks noGrp="1"/>
          </p:cNvSpPr>
          <p:nvPr>
            <p:ph type="title"/>
          </p:nvPr>
        </p:nvSpPr>
        <p:spPr>
          <a:xfrm>
            <a:off x="1162066" y="323493"/>
            <a:ext cx="11029934" cy="782357"/>
          </a:xfrm>
        </p:spPr>
        <p:txBody>
          <a:bodyPr/>
          <a:lstStyle/>
          <a:p>
            <a:r>
              <a:rPr lang="en-GB" sz="3600" dirty="0"/>
              <a:t>What is the EU LIFE Programme</a:t>
            </a:r>
          </a:p>
        </p:txBody>
      </p:sp>
      <p:sp>
        <p:nvSpPr>
          <p:cNvPr id="14" name="Content Placeholder 4">
            <a:extLst>
              <a:ext uri="{FF2B5EF4-FFF2-40B4-BE49-F238E27FC236}">
                <a16:creationId xmlns:a16="http://schemas.microsoft.com/office/drawing/2014/main" id="{3388A7ED-1276-728D-C32E-7519B80AA8CA}"/>
              </a:ext>
            </a:extLst>
          </p:cNvPr>
          <p:cNvSpPr txBox="1">
            <a:spLocks/>
          </p:cNvSpPr>
          <p:nvPr/>
        </p:nvSpPr>
        <p:spPr>
          <a:xfrm>
            <a:off x="695401" y="1748077"/>
            <a:ext cx="4752528" cy="5070764"/>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34EA2"/>
              </a:buClr>
              <a:defRPr/>
            </a:pPr>
            <a:r>
              <a:rPr lang="en-GB" sz="1800" dirty="0">
                <a:solidFill>
                  <a:srgbClr val="024B9C"/>
                </a:solidFill>
                <a:latin typeface="Arial"/>
              </a:rPr>
              <a:t>Created in 1992 LIFE is the key European fund for nature conservation</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24B9C"/>
                </a:solidFill>
                <a:effectLst/>
                <a:uLnTx/>
                <a:uFillTx/>
                <a:latin typeface="Arial"/>
                <a:ea typeface="+mn-ea"/>
                <a:cs typeface="+mn-cs"/>
              </a:rPr>
              <a:t>Today LIFE programme as a whole constitutes a 100% contribution to the objectives and targets of the European Green Deal.</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24B9C"/>
                </a:solidFill>
                <a:effectLst/>
                <a:uLnTx/>
                <a:uFillTx/>
                <a:latin typeface="Arial"/>
                <a:ea typeface="+mn-ea"/>
                <a:cs typeface="+mn-cs"/>
              </a:rPr>
              <a:t>The only EU programme dedicated exclusively to the environment, nature conservation and climate action. </a:t>
            </a:r>
          </a:p>
          <a:p>
            <a:pPr marL="228600" marR="0" lvl="0" indent="-22860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24B9C"/>
                </a:solidFill>
                <a:effectLst/>
                <a:uLnTx/>
                <a:uFillTx/>
                <a:latin typeface="Arial"/>
                <a:ea typeface="+mn-ea"/>
                <a:cs typeface="+mn-cs"/>
              </a:rPr>
              <a:t>For the years 2021-2027, a budget of 5.43 billion €.</a:t>
            </a:r>
            <a:endParaRPr kumimoji="0" lang="fr-BE" sz="1800" b="0" i="0" u="none" strike="noStrike" kern="1200" cap="none" spc="0" normalizeH="0" baseline="0" noProof="0" dirty="0">
              <a:ln>
                <a:noFill/>
              </a:ln>
              <a:solidFill>
                <a:srgbClr val="024B9C"/>
              </a:solidFill>
              <a:effectLst/>
              <a:uLnTx/>
              <a:uFillTx/>
              <a:latin typeface="Arial"/>
              <a:ea typeface="+mn-ea"/>
              <a:cs typeface="+mn-cs"/>
            </a:endParaRPr>
          </a:p>
        </p:txBody>
      </p:sp>
      <p:grpSp>
        <p:nvGrpSpPr>
          <p:cNvPr id="19" name="Grouper 4">
            <a:extLst>
              <a:ext uri="{FF2B5EF4-FFF2-40B4-BE49-F238E27FC236}">
                <a16:creationId xmlns:a16="http://schemas.microsoft.com/office/drawing/2014/main" id="{64D80847-22F2-891B-FC58-503D9DF6CDBB}"/>
              </a:ext>
            </a:extLst>
          </p:cNvPr>
          <p:cNvGrpSpPr/>
          <p:nvPr/>
        </p:nvGrpSpPr>
        <p:grpSpPr>
          <a:xfrm>
            <a:off x="7392144" y="1484784"/>
            <a:ext cx="4725296" cy="4255273"/>
            <a:chOff x="4500563" y="1989138"/>
            <a:chExt cx="4371394" cy="4464050"/>
          </a:xfrm>
        </p:grpSpPr>
        <p:sp>
          <p:nvSpPr>
            <p:cNvPr id="20" name="Striped Right Arrow 2">
              <a:extLst>
                <a:ext uri="{FF2B5EF4-FFF2-40B4-BE49-F238E27FC236}">
                  <a16:creationId xmlns:a16="http://schemas.microsoft.com/office/drawing/2014/main" id="{D413034C-EB93-3071-CC51-3F6E8AF00EEA}"/>
                </a:ext>
              </a:extLst>
            </p:cNvPr>
            <p:cNvSpPr>
              <a:spLocks/>
            </p:cNvSpPr>
            <p:nvPr/>
          </p:nvSpPr>
          <p:spPr bwMode="auto">
            <a:xfrm>
              <a:off x="6950075" y="5394325"/>
              <a:ext cx="1350963" cy="468313"/>
            </a:xfrm>
            <a:custGeom>
              <a:avLst/>
              <a:gdLst>
                <a:gd name="T0" fmla="*/ 0 w 1351280"/>
                <a:gd name="T1" fmla="*/ 119976 h 467360"/>
                <a:gd name="T2" fmla="*/ 14566 w 1351280"/>
                <a:gd name="T3" fmla="*/ 119976 h 467360"/>
                <a:gd name="T4" fmla="*/ 14566 w 1351280"/>
                <a:gd name="T5" fmla="*/ 359926 h 467360"/>
                <a:gd name="T6" fmla="*/ 0 w 1351280"/>
                <a:gd name="T7" fmla="*/ 359926 h 467360"/>
                <a:gd name="T8" fmla="*/ 0 w 1351280"/>
                <a:gd name="T9" fmla="*/ 119976 h 467360"/>
                <a:gd name="T10" fmla="*/ 29119 w 1351280"/>
                <a:gd name="T11" fmla="*/ 119976 h 467360"/>
                <a:gd name="T12" fmla="*/ 58238 w 1351280"/>
                <a:gd name="T13" fmla="*/ 119976 h 467360"/>
                <a:gd name="T14" fmla="*/ 58238 w 1351280"/>
                <a:gd name="T15" fmla="*/ 359926 h 467360"/>
                <a:gd name="T16" fmla="*/ 29119 w 1351280"/>
                <a:gd name="T17" fmla="*/ 359926 h 467360"/>
                <a:gd name="T18" fmla="*/ 29119 w 1351280"/>
                <a:gd name="T19" fmla="*/ 119976 h 467360"/>
                <a:gd name="T20" fmla="*/ 72804 w 1351280"/>
                <a:gd name="T21" fmla="*/ 119976 h 467360"/>
                <a:gd name="T22" fmla="*/ 1114195 w 1351280"/>
                <a:gd name="T23" fmla="*/ 119976 h 467360"/>
                <a:gd name="T24" fmla="*/ 1114195 w 1351280"/>
                <a:gd name="T25" fmla="*/ 0 h 467360"/>
                <a:gd name="T26" fmla="*/ 1347165 w 1351280"/>
                <a:gd name="T27" fmla="*/ 239947 h 467360"/>
                <a:gd name="T28" fmla="*/ 1114195 w 1351280"/>
                <a:gd name="T29" fmla="*/ 479905 h 467360"/>
                <a:gd name="T30" fmla="*/ 1114195 w 1351280"/>
                <a:gd name="T31" fmla="*/ 359926 h 467360"/>
                <a:gd name="T32" fmla="*/ 72804 w 1351280"/>
                <a:gd name="T33" fmla="*/ 359926 h 467360"/>
                <a:gd name="T34" fmla="*/ 72804 w 1351280"/>
                <a:gd name="T35" fmla="*/ 119976 h 4673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51280" h="467360">
                  <a:moveTo>
                    <a:pt x="0" y="116840"/>
                  </a:moveTo>
                  <a:lnTo>
                    <a:pt x="14605" y="116840"/>
                  </a:lnTo>
                  <a:lnTo>
                    <a:pt x="14605" y="350520"/>
                  </a:lnTo>
                  <a:lnTo>
                    <a:pt x="0" y="350520"/>
                  </a:lnTo>
                  <a:lnTo>
                    <a:pt x="0" y="116840"/>
                  </a:lnTo>
                  <a:close/>
                  <a:moveTo>
                    <a:pt x="29210" y="116840"/>
                  </a:moveTo>
                  <a:lnTo>
                    <a:pt x="58420" y="116840"/>
                  </a:lnTo>
                  <a:lnTo>
                    <a:pt x="58420" y="350520"/>
                  </a:lnTo>
                  <a:lnTo>
                    <a:pt x="29210" y="350520"/>
                  </a:lnTo>
                  <a:lnTo>
                    <a:pt x="29210" y="116840"/>
                  </a:lnTo>
                  <a:close/>
                  <a:moveTo>
                    <a:pt x="73025" y="116840"/>
                  </a:moveTo>
                  <a:lnTo>
                    <a:pt x="1117600" y="116840"/>
                  </a:lnTo>
                  <a:lnTo>
                    <a:pt x="1117600" y="0"/>
                  </a:lnTo>
                  <a:lnTo>
                    <a:pt x="1351280" y="233680"/>
                  </a:lnTo>
                  <a:lnTo>
                    <a:pt x="1117600" y="467360"/>
                  </a:lnTo>
                  <a:lnTo>
                    <a:pt x="1117600" y="350520"/>
                  </a:lnTo>
                  <a:lnTo>
                    <a:pt x="73025" y="350520"/>
                  </a:lnTo>
                  <a:lnTo>
                    <a:pt x="73025" y="116840"/>
                  </a:lnTo>
                  <a:close/>
                </a:path>
              </a:pathLst>
            </a:custGeom>
            <a:noFill/>
            <a:ln>
              <a:noFill/>
            </a:ln>
            <a:effectLst/>
            <a:extLst>
              <a:ext uri="{909E8E84-426E-40dd-AFC4-6F175D3DCCD1}">
                <a14:hiddenFill xmlns:lc="http://schemas.openxmlformats.org/drawingml/2006/lockedCanvas" xmlns="" xmlns:a14="http://schemas.microsoft.com/office/drawing/2010/main">
                  <a:solidFill>
                    <a:schemeClr val="accent1"/>
                  </a:solidFill>
                </a14:hiddenFill>
              </a:ext>
              <a:ext uri="{91240B29-F687-4f45-9708-019B960494DF}">
                <a14:hiddenLine xmlns:lc="http://schemas.openxmlformats.org/drawingml/2006/lockedCanvas"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lc="http://schemas.openxmlformats.org/drawingml/2006/lockedCanvas" xmlns="" xmlns:a14="http://schemas.microsoft.com/office/drawing/2010/main">
                  <a:effectLst>
                    <a:outerShdw dist="35921" dir="2700000" algn="ctr" rotWithShape="0">
                      <a:schemeClr val="bg2"/>
                    </a:outerShdw>
                  </a:effectLst>
                </a14:hiddenEffects>
              </a:ext>
            </a:ex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21" name="Graph-p12-3.png" descr="/Users/Admin/Documents/JOB/Prospect-PPT/png-jpg/Graph-p12-3.png">
              <a:extLst>
                <a:ext uri="{FF2B5EF4-FFF2-40B4-BE49-F238E27FC236}">
                  <a16:creationId xmlns:a16="http://schemas.microsoft.com/office/drawing/2014/main" id="{7AEC930B-9E0B-FDF4-8F4B-7A3B1C9C64AD}"/>
                </a:ext>
              </a:extLst>
            </p:cNvPr>
            <p:cNvPicPr>
              <a:picLocks noChangeAspect="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5816020" y="2076570"/>
              <a:ext cx="3055937" cy="103822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2" name="Image 8">
              <a:extLst>
                <a:ext uri="{FF2B5EF4-FFF2-40B4-BE49-F238E27FC236}">
                  <a16:creationId xmlns:a16="http://schemas.microsoft.com/office/drawing/2014/main" id="{ED9B823F-37FF-9B49-C815-CF5E323D5C2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22950" y="3111500"/>
              <a:ext cx="2116138" cy="329882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3" name="Image 9">
              <a:extLst>
                <a:ext uri="{FF2B5EF4-FFF2-40B4-BE49-F238E27FC236}">
                  <a16:creationId xmlns:a16="http://schemas.microsoft.com/office/drawing/2014/main" id="{B8890726-C52D-3F4F-6096-4B93ABD0D0D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00788" y="2924175"/>
              <a:ext cx="660400" cy="177482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pic>
          <p:nvPicPr>
            <p:cNvPr id="24" name="Graph-p12-2.png" descr="/Users/Admin/Documents/JOB/Prospect-PPT/png-jpg/Graph-p12-2.png">
              <a:extLst>
                <a:ext uri="{FF2B5EF4-FFF2-40B4-BE49-F238E27FC236}">
                  <a16:creationId xmlns:a16="http://schemas.microsoft.com/office/drawing/2014/main" id="{28CF73A8-0BF7-3DC2-71F8-3CD482FF866B}"/>
                </a:ext>
              </a:extLst>
            </p:cNvPr>
            <p:cNvPicPr>
              <a:picLocks noChangeAspect="1"/>
            </p:cNvPicPr>
            <p:nvPr/>
          </p:nvPicPr>
          <p:blipFill>
            <a:blip r:embed="rId6" r:link="rId7" cstate="screen">
              <a:extLst>
                <a:ext uri="{28A0092B-C50C-407E-A947-70E740481C1C}">
                  <a14:useLocalDpi xmlns:a14="http://schemas.microsoft.com/office/drawing/2010/main"/>
                </a:ext>
              </a:extLst>
            </a:blip>
            <a:srcRect/>
            <a:stretch>
              <a:fillRect/>
            </a:stretch>
          </p:blipFill>
          <p:spPr bwMode="auto">
            <a:xfrm>
              <a:off x="4500563" y="1989138"/>
              <a:ext cx="1944687" cy="4464050"/>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pic>
      </p:grpSp>
      <p:pic>
        <p:nvPicPr>
          <p:cNvPr id="25" name="Content Placeholder 11">
            <a:extLst>
              <a:ext uri="{FF2B5EF4-FFF2-40B4-BE49-F238E27FC236}">
                <a16:creationId xmlns:a16="http://schemas.microsoft.com/office/drawing/2014/main" id="{6BF7E7E8-BDE8-FF43-C0A6-897A08D6360F}"/>
              </a:ext>
            </a:extLst>
          </p:cNvPr>
          <p:cNvPicPr>
            <a:picLocks noChangeAspect="1"/>
          </p:cNvPicPr>
          <p:nvPr/>
        </p:nvPicPr>
        <p:blipFill>
          <a:blip r:embed="rId8"/>
          <a:stretch>
            <a:fillRect/>
          </a:stretch>
        </p:blipFill>
        <p:spPr>
          <a:xfrm>
            <a:off x="5596827" y="1589269"/>
            <a:ext cx="1646419" cy="873405"/>
          </a:xfrm>
          <a:prstGeom prst="rect">
            <a:avLst/>
          </a:prstGeom>
        </p:spPr>
      </p:pic>
    </p:spTree>
    <p:extLst>
      <p:ext uri="{BB962C8B-B14F-4D97-AF65-F5344CB8AC3E}">
        <p14:creationId xmlns:p14="http://schemas.microsoft.com/office/powerpoint/2010/main" val="2780556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510F1E-D8B8-0571-B32B-458639C29234}"/>
              </a:ext>
            </a:extLst>
          </p:cNvPr>
          <p:cNvSpPr>
            <a:spLocks noGrp="1"/>
          </p:cNvSpPr>
          <p:nvPr>
            <p:ph idx="1"/>
          </p:nvPr>
        </p:nvSpPr>
        <p:spPr>
          <a:xfrm>
            <a:off x="838199" y="1556792"/>
            <a:ext cx="10905699" cy="4150737"/>
          </a:xfrm>
        </p:spPr>
        <p:txBody>
          <a:bodyPr/>
          <a:lstStyle/>
          <a:p>
            <a:r>
              <a:rPr lang="en-US" sz="2000" dirty="0">
                <a:solidFill>
                  <a:srgbClr val="024B9C"/>
                </a:solidFill>
              </a:rPr>
              <a:t>Look again the recording and presentations of the EU </a:t>
            </a:r>
            <a:r>
              <a:rPr lang="en-US" sz="2000" dirty="0" err="1">
                <a:solidFill>
                  <a:srgbClr val="024B9C"/>
                </a:solidFill>
              </a:rPr>
              <a:t>infodays</a:t>
            </a:r>
            <a:r>
              <a:rPr lang="en-US" sz="2000" dirty="0">
                <a:solidFill>
                  <a:srgbClr val="024B9C"/>
                </a:solidFill>
              </a:rPr>
              <a:t> at </a:t>
            </a:r>
            <a:r>
              <a:rPr lang="en-US" sz="2000" dirty="0">
                <a:hlinkClick r:id="rId2"/>
              </a:rPr>
              <a:t>Home: EU Life Info Days 2025</a:t>
            </a:r>
            <a:endParaRPr lang="en-US" sz="2000" dirty="0"/>
          </a:p>
          <a:p>
            <a:r>
              <a:rPr lang="en-US" sz="2000" dirty="0">
                <a:solidFill>
                  <a:srgbClr val="024B9C"/>
                </a:solidFill>
              </a:rPr>
              <a:t>Read the call documents and FAQs on the Funding and Tenders Portal</a:t>
            </a:r>
          </a:p>
          <a:p>
            <a:r>
              <a:rPr lang="en-US" sz="2000" dirty="0">
                <a:solidFill>
                  <a:srgbClr val="024B9C"/>
                </a:solidFill>
              </a:rPr>
              <a:t>Your National Contact Point can provide advice and suggestions on your proposal</a:t>
            </a:r>
          </a:p>
          <a:p>
            <a:r>
              <a:rPr lang="en-IE" sz="2000" dirty="0">
                <a:solidFill>
                  <a:srgbClr val="024B9C"/>
                </a:solidFill>
              </a:rPr>
              <a:t>You might be inspired by ongoing projects (see </a:t>
            </a:r>
            <a:r>
              <a:rPr lang="en-IE" sz="2000" dirty="0">
                <a:hlinkClick r:id="rId3"/>
              </a:rPr>
              <a:t>https://webgate.ec.europa.eu/life/publicWebsite/search</a:t>
            </a:r>
            <a:r>
              <a:rPr lang="en-IE" sz="2000" dirty="0"/>
              <a:t>) </a:t>
            </a:r>
            <a:r>
              <a:rPr lang="en-IE" sz="2000" dirty="0">
                <a:solidFill>
                  <a:srgbClr val="024B9C"/>
                </a:solidFill>
              </a:rPr>
              <a:t>– but beware that requirements may have changed</a:t>
            </a:r>
          </a:p>
          <a:p>
            <a:r>
              <a:rPr lang="en-IE" sz="2000" dirty="0">
                <a:solidFill>
                  <a:srgbClr val="024B9C"/>
                </a:solidFill>
              </a:rPr>
              <a:t>For clarifications on the call documents, send an email to </a:t>
            </a:r>
            <a:r>
              <a:rPr lang="en-IE" sz="2000" dirty="0">
                <a:hlinkClick r:id="rId4"/>
              </a:rPr>
              <a:t>CINEA-LIFE-ENQUIRIES@ec.europa.eu</a:t>
            </a:r>
            <a:r>
              <a:rPr lang="en-IE" sz="2000" dirty="0"/>
              <a:t> </a:t>
            </a:r>
            <a:r>
              <a:rPr lang="en-IE" sz="2000" dirty="0">
                <a:solidFill>
                  <a:srgbClr val="024B9C"/>
                </a:solidFill>
              </a:rPr>
              <a:t>– your question and answer may be posted in the </a:t>
            </a:r>
            <a:r>
              <a:rPr lang="en-IE" sz="2000" dirty="0">
                <a:hlinkClick r:id="rId5"/>
              </a:rPr>
              <a:t>FAQ</a:t>
            </a:r>
            <a:r>
              <a:rPr lang="en-IE" sz="2000" dirty="0"/>
              <a:t> </a:t>
            </a:r>
            <a:r>
              <a:rPr lang="en-IE" sz="2000" dirty="0">
                <a:solidFill>
                  <a:srgbClr val="024B9C"/>
                </a:solidFill>
              </a:rPr>
              <a:t>list for transparency</a:t>
            </a:r>
          </a:p>
          <a:p>
            <a:endParaRPr lang="en-IE" dirty="0"/>
          </a:p>
        </p:txBody>
      </p:sp>
      <p:sp>
        <p:nvSpPr>
          <p:cNvPr id="3" name="Title 2">
            <a:extLst>
              <a:ext uri="{FF2B5EF4-FFF2-40B4-BE49-F238E27FC236}">
                <a16:creationId xmlns:a16="http://schemas.microsoft.com/office/drawing/2014/main" id="{E32633B0-4310-1EBE-A8C0-AAE6AD90C4AD}"/>
              </a:ext>
            </a:extLst>
          </p:cNvPr>
          <p:cNvSpPr>
            <a:spLocks noGrp="1"/>
          </p:cNvSpPr>
          <p:nvPr>
            <p:ph type="title"/>
          </p:nvPr>
        </p:nvSpPr>
        <p:spPr/>
        <p:txBody>
          <a:bodyPr/>
          <a:lstStyle/>
          <a:p>
            <a:r>
              <a:rPr lang="en-US" sz="4000" cap="none" spc="0" dirty="0">
                <a:solidFill>
                  <a:srgbClr val="034EA2"/>
                </a:solidFill>
                <a:ea typeface="Verdana" panose="020B0604030504040204" pitchFamily="34" charset="0"/>
                <a:sym typeface="Calibri"/>
              </a:rPr>
              <a:t>Help in Preparing Applications</a:t>
            </a:r>
            <a:endParaRPr lang="en-IE" dirty="0"/>
          </a:p>
        </p:txBody>
      </p:sp>
    </p:spTree>
    <p:extLst>
      <p:ext uri="{BB962C8B-B14F-4D97-AF65-F5344CB8AC3E}">
        <p14:creationId xmlns:p14="http://schemas.microsoft.com/office/powerpoint/2010/main" val="3099712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a forest from a hill&#10;&#10;AI-generated content may be incorrect.">
            <a:extLst>
              <a:ext uri="{FF2B5EF4-FFF2-40B4-BE49-F238E27FC236}">
                <a16:creationId xmlns:a16="http://schemas.microsoft.com/office/drawing/2014/main" id="{05B7CAA9-015C-1E62-6063-9251245AAF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2" y="-2187624"/>
            <a:ext cx="12192000" cy="9144000"/>
          </a:xfrm>
          <a:prstGeom prst="rect">
            <a:avLst/>
          </a:prstGeom>
        </p:spPr>
      </p:pic>
      <p:sp>
        <p:nvSpPr>
          <p:cNvPr id="2" name="Title 1">
            <a:extLst>
              <a:ext uri="{FF2B5EF4-FFF2-40B4-BE49-F238E27FC236}">
                <a16:creationId xmlns:a16="http://schemas.microsoft.com/office/drawing/2014/main" id="{1595D7A5-7032-4C49-8C92-CA835DA2338E}"/>
              </a:ext>
            </a:extLst>
          </p:cNvPr>
          <p:cNvSpPr>
            <a:spLocks noGrp="1"/>
          </p:cNvSpPr>
          <p:nvPr>
            <p:ph type="title"/>
          </p:nvPr>
        </p:nvSpPr>
        <p:spPr>
          <a:xfrm>
            <a:off x="1919536" y="1907221"/>
            <a:ext cx="10200456" cy="729691"/>
          </a:xfrm>
        </p:spPr>
        <p:txBody>
          <a:bodyPr/>
          <a:lstStyle/>
          <a:p>
            <a:r>
              <a:rPr lang="en-GB" b="1" dirty="0">
                <a:solidFill>
                  <a:srgbClr val="00B050"/>
                </a:solidFill>
                <a:latin typeface="+mn-lt"/>
              </a:rPr>
              <a:t>Forest restoration Platform Participants,            </a:t>
            </a:r>
          </a:p>
        </p:txBody>
      </p:sp>
      <p:sp>
        <p:nvSpPr>
          <p:cNvPr id="5" name="TextBox 4"/>
          <p:cNvSpPr txBox="1"/>
          <p:nvPr/>
        </p:nvSpPr>
        <p:spPr>
          <a:xfrm>
            <a:off x="1919536" y="2860481"/>
            <a:ext cx="10250512" cy="2800767"/>
          </a:xfrm>
          <a:prstGeom prst="rect">
            <a:avLst/>
          </a:prstGeom>
          <a:noFill/>
        </p:spPr>
        <p:txBody>
          <a:bodyPr wrap="square" rtlCol="0">
            <a:spAutoFit/>
          </a:bodyPr>
          <a:lstStyle/>
          <a:p>
            <a:r>
              <a:rPr lang="en-IE" sz="4400" b="1" dirty="0">
                <a:solidFill>
                  <a:srgbClr val="F39C00"/>
                </a:solidFill>
              </a:rPr>
              <a:t>Please, be vocal, discuss and share your knowledge, experience, ideas and inspiration to preserve and restore the EU forests         </a:t>
            </a:r>
          </a:p>
        </p:txBody>
      </p:sp>
    </p:spTree>
    <p:extLst>
      <p:ext uri="{BB962C8B-B14F-4D97-AF65-F5344CB8AC3E}">
        <p14:creationId xmlns:p14="http://schemas.microsoft.com/office/powerpoint/2010/main" val="1160879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6327972" y="1122363"/>
            <a:ext cx="4905338" cy="1240348"/>
          </a:xfrm>
        </p:spPr>
        <p:txBody>
          <a:bodyPr/>
          <a:lstStyle/>
          <a:p>
            <a:r>
              <a:rPr lang="fr-FR" dirty="0" err="1">
                <a:cs typeface="Arial"/>
              </a:rPr>
              <a:t>Thank</a:t>
            </a:r>
            <a:r>
              <a:rPr lang="fr-FR" dirty="0">
                <a:cs typeface="Arial"/>
              </a:rPr>
              <a:t> </a:t>
            </a:r>
            <a:r>
              <a:rPr lang="fr-FR" dirty="0" err="1">
                <a:cs typeface="Arial"/>
              </a:rPr>
              <a:t>you</a:t>
            </a:r>
            <a:r>
              <a:rPr lang="fr-FR" dirty="0">
                <a:cs typeface="Arial"/>
              </a:rPr>
              <a:t>!</a:t>
            </a:r>
            <a:endParaRPr lang="fr-FR" dirty="0"/>
          </a:p>
        </p:txBody>
      </p:sp>
      <p:sp>
        <p:nvSpPr>
          <p:cNvPr id="2" name="TextBox 1"/>
          <p:cNvSpPr txBox="1"/>
          <p:nvPr/>
        </p:nvSpPr>
        <p:spPr>
          <a:xfrm flipH="1">
            <a:off x="1271464" y="3402687"/>
            <a:ext cx="10072940" cy="3508653"/>
          </a:xfrm>
          <a:prstGeom prst="rect">
            <a:avLst/>
          </a:prstGeom>
          <a:noFill/>
        </p:spPr>
        <p:txBody>
          <a:bodyPr wrap="square" rtlCol="0">
            <a:spAutoFit/>
          </a:bodyPr>
          <a:lstStyle/>
          <a:p>
            <a:endParaRPr lang="en-US" sz="2400" u="sng" dirty="0">
              <a:solidFill>
                <a:schemeClr val="tx2"/>
              </a:solidFill>
            </a:endParaRPr>
          </a:p>
          <a:p>
            <a:r>
              <a:rPr lang="en-US" sz="2400" u="sng" dirty="0">
                <a:solidFill>
                  <a:schemeClr val="tx2"/>
                </a:solidFill>
              </a:rPr>
              <a:t>For more information: CINEA-LIFE-ENQUIRIES@ec.europa.eu</a:t>
            </a:r>
            <a:endParaRPr lang="en-US" sz="2400" dirty="0">
              <a:solidFill>
                <a:schemeClr val="tx2"/>
              </a:solidFill>
            </a:endParaRPr>
          </a:p>
          <a:p>
            <a:endParaRPr lang="en-US" sz="2400" u="sng" dirty="0">
              <a:solidFill>
                <a:schemeClr val="tx2"/>
              </a:solidFill>
            </a:endParaRPr>
          </a:p>
          <a:p>
            <a:endParaRPr lang="en-US" sz="2400" u="sng" dirty="0">
              <a:solidFill>
                <a:schemeClr val="tx2"/>
              </a:solidFill>
            </a:endParaRPr>
          </a:p>
          <a:p>
            <a:endParaRPr lang="en-US" u="sng" dirty="0">
              <a:solidFill>
                <a:schemeClr val="tx2"/>
              </a:solidFill>
            </a:endParaRPr>
          </a:p>
          <a:p>
            <a:r>
              <a:rPr lang="en-GB" b="1" dirty="0"/>
              <a:t>                                               </a:t>
            </a:r>
          </a:p>
          <a:p>
            <a:endParaRPr lang="en-GB" b="1" dirty="0"/>
          </a:p>
          <a:p>
            <a:endParaRPr lang="en-GB" b="1" dirty="0"/>
          </a:p>
          <a:p>
            <a:r>
              <a:rPr lang="en-GB" b="1" dirty="0"/>
              <a:t>                                           </a:t>
            </a:r>
          </a:p>
          <a:p>
            <a:r>
              <a:rPr lang="en-GB" b="1" dirty="0"/>
              <a:t>                                      </a:t>
            </a:r>
            <a:r>
              <a:rPr lang="en-GB" sz="2000" b="1" dirty="0">
                <a:solidFill>
                  <a:srgbClr val="00B0F0"/>
                </a:solidFill>
              </a:rPr>
              <a:t>Call for proposals: </a:t>
            </a:r>
            <a:r>
              <a:rPr lang="en-IE" sz="2000" b="1" dirty="0">
                <a:solidFill>
                  <a:srgbClr val="024B9C"/>
                </a:solidFill>
              </a:rPr>
              <a:t>#EULife25</a:t>
            </a:r>
            <a:endParaRPr lang="en-US" sz="2000" b="1" u="sng" dirty="0">
              <a:solidFill>
                <a:srgbClr val="024B9C"/>
              </a:solidFill>
            </a:endParaRPr>
          </a:p>
          <a:p>
            <a:endParaRPr lang="en-US" sz="1600" dirty="0">
              <a:solidFill>
                <a:schemeClr val="tx2"/>
              </a:solidFill>
            </a:endParaRPr>
          </a:p>
        </p:txBody>
      </p:sp>
      <p:sp>
        <p:nvSpPr>
          <p:cNvPr id="4" name="AutoShape 2" descr="Photo of Birds, Bee-eaters &amp; relatives, European Roller, Coracias garru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0121" y="5141566"/>
            <a:ext cx="1196152" cy="86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77865140-BC71-97CB-2360-6DBC0FC287AE}"/>
              </a:ext>
            </a:extLst>
          </p:cNvPr>
          <p:cNvPicPr>
            <a:picLocks noChangeAspect="1"/>
          </p:cNvPicPr>
          <p:nvPr/>
        </p:nvPicPr>
        <p:blipFill>
          <a:blip r:embed="rId4"/>
          <a:stretch>
            <a:fillRect/>
          </a:stretch>
        </p:blipFill>
        <p:spPr>
          <a:xfrm>
            <a:off x="2711624" y="4725144"/>
            <a:ext cx="6297870" cy="1357554"/>
          </a:xfrm>
          <a:prstGeom prst="rect">
            <a:avLst/>
          </a:prstGeom>
        </p:spPr>
      </p:pic>
      <p:pic>
        <p:nvPicPr>
          <p:cNvPr id="9" name="Picture 8" descr="A rocky hill with trees and blue sky&#10;&#10;AI-generated content may be incorrect.">
            <a:extLst>
              <a:ext uri="{FF2B5EF4-FFF2-40B4-BE49-F238E27FC236}">
                <a16:creationId xmlns:a16="http://schemas.microsoft.com/office/drawing/2014/main" id="{B26A2495-696E-4F19-101D-351BA7D4D9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044" y="18249"/>
            <a:ext cx="4536916" cy="3402687"/>
          </a:xfrm>
          <a:prstGeom prst="rect">
            <a:avLst/>
          </a:prstGeom>
        </p:spPr>
      </p:pic>
    </p:spTree>
    <p:extLst>
      <p:ext uri="{BB962C8B-B14F-4D97-AF65-F5344CB8AC3E}">
        <p14:creationId xmlns:p14="http://schemas.microsoft.com/office/powerpoint/2010/main" val="92404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01BB5D1-AFAE-1F4B-92BE-D5C395A0CF40}"/>
              </a:ext>
            </a:extLst>
          </p:cNvPr>
          <p:cNvSpPr>
            <a:spLocks noGrp="1"/>
          </p:cNvSpPr>
          <p:nvPr>
            <p:ph type="title"/>
          </p:nvPr>
        </p:nvSpPr>
        <p:spPr>
          <a:xfrm>
            <a:off x="1055440" y="325592"/>
            <a:ext cx="10515600" cy="782357"/>
          </a:xfrm>
        </p:spPr>
        <p:txBody>
          <a:bodyPr/>
          <a:lstStyle/>
          <a:p>
            <a:r>
              <a:rPr lang="fr-FR" dirty="0"/>
              <a:t>LIFE programme 2021-2027</a:t>
            </a:r>
          </a:p>
        </p:txBody>
      </p:sp>
      <p:sp>
        <p:nvSpPr>
          <p:cNvPr id="4" name="Explosion 1 3"/>
          <p:cNvSpPr/>
          <p:nvPr/>
        </p:nvSpPr>
        <p:spPr>
          <a:xfrm>
            <a:off x="7824192" y="2636912"/>
            <a:ext cx="1512168" cy="1008112"/>
          </a:xfrm>
          <a:prstGeom prst="irregularSeal1">
            <a:avLst/>
          </a:prstGeom>
          <a:solidFill>
            <a:srgbClr val="B1C28B"/>
          </a:solid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en-IE" sz="1050" dirty="0">
                <a:solidFill>
                  <a:schemeClr val="tx1"/>
                </a:solidFill>
              </a:rPr>
              <a:t>Peatlands restoration</a:t>
            </a:r>
            <a:endParaRPr lang="en-US" sz="1050" dirty="0">
              <a:solidFill>
                <a:schemeClr val="tx1"/>
              </a:solidFill>
            </a:endParaRPr>
          </a:p>
        </p:txBody>
      </p:sp>
      <p:pic>
        <p:nvPicPr>
          <p:cNvPr id="9" name="Picture 8">
            <a:extLst>
              <a:ext uri="{FF2B5EF4-FFF2-40B4-BE49-F238E27FC236}">
                <a16:creationId xmlns:a16="http://schemas.microsoft.com/office/drawing/2014/main" id="{0ADF5E83-4D82-7257-7E88-531C718E57C5}"/>
              </a:ext>
            </a:extLst>
          </p:cNvPr>
          <p:cNvPicPr>
            <a:picLocks noChangeAspect="1"/>
          </p:cNvPicPr>
          <p:nvPr/>
        </p:nvPicPr>
        <p:blipFill>
          <a:blip r:embed="rId3"/>
          <a:stretch>
            <a:fillRect/>
          </a:stretch>
        </p:blipFill>
        <p:spPr>
          <a:xfrm>
            <a:off x="2603610" y="1066825"/>
            <a:ext cx="9588390" cy="5791175"/>
          </a:xfrm>
          <a:prstGeom prst="rect">
            <a:avLst/>
          </a:prstGeom>
        </p:spPr>
      </p:pic>
      <p:sp>
        <p:nvSpPr>
          <p:cNvPr id="10" name="TextBox 9">
            <a:extLst>
              <a:ext uri="{FF2B5EF4-FFF2-40B4-BE49-F238E27FC236}">
                <a16:creationId xmlns:a16="http://schemas.microsoft.com/office/drawing/2014/main" id="{55A2DB0B-AB52-9A1D-669A-8C8DC6F59B8E}"/>
              </a:ext>
            </a:extLst>
          </p:cNvPr>
          <p:cNvSpPr txBox="1"/>
          <p:nvPr/>
        </p:nvSpPr>
        <p:spPr>
          <a:xfrm>
            <a:off x="2711624" y="3244334"/>
            <a:ext cx="1368152" cy="369332"/>
          </a:xfrm>
          <a:prstGeom prst="rect">
            <a:avLst/>
          </a:prstGeom>
          <a:noFill/>
          <a:ln w="34925">
            <a:solidFill>
              <a:srgbClr val="024EA2"/>
            </a:solidFill>
          </a:ln>
        </p:spPr>
        <p:txBody>
          <a:bodyPr wrap="square" rtlCol="0">
            <a:spAutoFit/>
          </a:bodyPr>
          <a:lstStyle/>
          <a:p>
            <a:r>
              <a:rPr lang="el-GR" sz="1800" b="1" dirty="0">
                <a:solidFill>
                  <a:srgbClr val="024B9C"/>
                </a:solidFill>
              </a:rPr>
              <a:t>€ </a:t>
            </a:r>
            <a:r>
              <a:rPr lang="en-GB" sz="1800" dirty="0">
                <a:solidFill>
                  <a:srgbClr val="024B9C"/>
                </a:solidFill>
              </a:rPr>
              <a:t>2.150 </a:t>
            </a:r>
            <a:r>
              <a:rPr lang="en-US" sz="1800" dirty="0" err="1">
                <a:solidFill>
                  <a:srgbClr val="024B9C"/>
                </a:solidFill>
              </a:rPr>
              <a:t>bln</a:t>
            </a:r>
            <a:endParaRPr lang="en-IE" dirty="0">
              <a:solidFill>
                <a:srgbClr val="024B9C"/>
              </a:solidFill>
            </a:endParaRPr>
          </a:p>
        </p:txBody>
      </p:sp>
      <p:sp>
        <p:nvSpPr>
          <p:cNvPr id="11" name="TextBox 10">
            <a:extLst>
              <a:ext uri="{FF2B5EF4-FFF2-40B4-BE49-F238E27FC236}">
                <a16:creationId xmlns:a16="http://schemas.microsoft.com/office/drawing/2014/main" id="{E6EA9E67-B90B-E798-D064-99F4CC0B4543}"/>
              </a:ext>
            </a:extLst>
          </p:cNvPr>
          <p:cNvSpPr txBox="1"/>
          <p:nvPr/>
        </p:nvSpPr>
        <p:spPr>
          <a:xfrm>
            <a:off x="2711624" y="6158107"/>
            <a:ext cx="1368152" cy="369332"/>
          </a:xfrm>
          <a:prstGeom prst="rect">
            <a:avLst/>
          </a:prstGeom>
          <a:noFill/>
          <a:ln w="34925">
            <a:solidFill>
              <a:srgbClr val="024EA2"/>
            </a:solidFill>
          </a:ln>
        </p:spPr>
        <p:txBody>
          <a:bodyPr wrap="square" rtlCol="0">
            <a:spAutoFit/>
          </a:bodyPr>
          <a:lstStyle>
            <a:defPPr>
              <a:defRPr lang="en-US"/>
            </a:defPPr>
            <a:lvl1pPr>
              <a:defRPr b="1">
                <a:solidFill>
                  <a:srgbClr val="024B9C"/>
                </a:solidFill>
              </a:defRPr>
            </a:lvl1pPr>
          </a:lstStyle>
          <a:p>
            <a:r>
              <a:rPr lang="el-GR" dirty="0"/>
              <a:t>€ </a:t>
            </a:r>
            <a:r>
              <a:rPr lang="en-GB" b="0" dirty="0"/>
              <a:t>0.950 </a:t>
            </a:r>
            <a:r>
              <a:rPr lang="en-US" b="0" dirty="0" err="1"/>
              <a:t>bln</a:t>
            </a:r>
            <a:endParaRPr lang="en-IE" b="0" dirty="0"/>
          </a:p>
        </p:txBody>
      </p:sp>
      <p:sp>
        <p:nvSpPr>
          <p:cNvPr id="12" name="TextBox 11">
            <a:extLst>
              <a:ext uri="{FF2B5EF4-FFF2-40B4-BE49-F238E27FC236}">
                <a16:creationId xmlns:a16="http://schemas.microsoft.com/office/drawing/2014/main" id="{0A7B577C-35A3-A546-0D5B-AED95CF05041}"/>
              </a:ext>
            </a:extLst>
          </p:cNvPr>
          <p:cNvSpPr txBox="1"/>
          <p:nvPr/>
        </p:nvSpPr>
        <p:spPr>
          <a:xfrm>
            <a:off x="8250577" y="6309320"/>
            <a:ext cx="1152128" cy="369332"/>
          </a:xfrm>
          <a:prstGeom prst="rect">
            <a:avLst/>
          </a:prstGeom>
          <a:noFill/>
          <a:ln w="34925">
            <a:solidFill>
              <a:srgbClr val="024EA2"/>
            </a:solidFill>
          </a:ln>
        </p:spPr>
        <p:txBody>
          <a:bodyPr wrap="square" rtlCol="0">
            <a:spAutoFit/>
          </a:bodyPr>
          <a:lstStyle>
            <a:defPPr>
              <a:defRPr lang="en-US"/>
            </a:defPPr>
            <a:lvl1pPr>
              <a:defRPr b="1">
                <a:solidFill>
                  <a:srgbClr val="024B9C"/>
                </a:solidFill>
              </a:defRPr>
            </a:lvl1pPr>
          </a:lstStyle>
          <a:p>
            <a:r>
              <a:rPr lang="el-GR" dirty="0"/>
              <a:t>€ </a:t>
            </a:r>
            <a:r>
              <a:rPr lang="en-GB" b="0" dirty="0"/>
              <a:t>1 </a:t>
            </a:r>
            <a:r>
              <a:rPr lang="en-US" b="0" dirty="0" err="1"/>
              <a:t>bln</a:t>
            </a:r>
            <a:endParaRPr lang="en-IE" b="0" dirty="0"/>
          </a:p>
        </p:txBody>
      </p:sp>
      <p:sp>
        <p:nvSpPr>
          <p:cNvPr id="13" name="TextBox 12">
            <a:extLst>
              <a:ext uri="{FF2B5EF4-FFF2-40B4-BE49-F238E27FC236}">
                <a16:creationId xmlns:a16="http://schemas.microsoft.com/office/drawing/2014/main" id="{524E8F04-CD77-7CA6-6BB3-32D8FBE1CF29}"/>
              </a:ext>
            </a:extLst>
          </p:cNvPr>
          <p:cNvSpPr txBox="1"/>
          <p:nvPr/>
        </p:nvSpPr>
        <p:spPr>
          <a:xfrm>
            <a:off x="8142565" y="3140968"/>
            <a:ext cx="1368152" cy="369332"/>
          </a:xfrm>
          <a:prstGeom prst="rect">
            <a:avLst/>
          </a:prstGeom>
          <a:noFill/>
          <a:ln w="34925">
            <a:solidFill>
              <a:srgbClr val="024EA2"/>
            </a:solidFill>
          </a:ln>
        </p:spPr>
        <p:txBody>
          <a:bodyPr wrap="square" rtlCol="0">
            <a:spAutoFit/>
          </a:bodyPr>
          <a:lstStyle>
            <a:defPPr>
              <a:defRPr lang="en-US"/>
            </a:defPPr>
            <a:lvl1pPr>
              <a:defRPr b="1">
                <a:solidFill>
                  <a:srgbClr val="024B9C"/>
                </a:solidFill>
              </a:defRPr>
            </a:lvl1pPr>
          </a:lstStyle>
          <a:p>
            <a:r>
              <a:rPr lang="el-GR" dirty="0"/>
              <a:t>€ </a:t>
            </a:r>
            <a:r>
              <a:rPr lang="en-GB" b="0" dirty="0"/>
              <a:t>1.350</a:t>
            </a:r>
            <a:r>
              <a:rPr lang="en-GB" dirty="0"/>
              <a:t> </a:t>
            </a:r>
            <a:r>
              <a:rPr lang="en-US" dirty="0" err="1"/>
              <a:t>bln</a:t>
            </a:r>
            <a:endParaRPr lang="en-IE" dirty="0"/>
          </a:p>
        </p:txBody>
      </p:sp>
      <p:sp>
        <p:nvSpPr>
          <p:cNvPr id="15" name="TextBox 14">
            <a:extLst>
              <a:ext uri="{FF2B5EF4-FFF2-40B4-BE49-F238E27FC236}">
                <a16:creationId xmlns:a16="http://schemas.microsoft.com/office/drawing/2014/main" id="{763525AC-FA22-F945-60E9-41FF64314D43}"/>
              </a:ext>
            </a:extLst>
          </p:cNvPr>
          <p:cNvSpPr txBox="1"/>
          <p:nvPr/>
        </p:nvSpPr>
        <p:spPr>
          <a:xfrm>
            <a:off x="335360" y="2751821"/>
            <a:ext cx="1728192" cy="646331"/>
          </a:xfrm>
          <a:prstGeom prst="rect">
            <a:avLst/>
          </a:prstGeom>
          <a:noFill/>
        </p:spPr>
        <p:txBody>
          <a:bodyPr wrap="square" rtlCol="0">
            <a:spAutoFit/>
          </a:bodyPr>
          <a:lstStyle/>
          <a:p>
            <a:pPr algn="ctr"/>
            <a:r>
              <a:rPr lang="en-GB" b="1" dirty="0">
                <a:solidFill>
                  <a:srgbClr val="024B9C"/>
                </a:solidFill>
              </a:rPr>
              <a:t>Forest resilience</a:t>
            </a:r>
            <a:endParaRPr lang="en-IE" b="1" dirty="0">
              <a:solidFill>
                <a:srgbClr val="024B9C"/>
              </a:solidFill>
            </a:endParaRPr>
          </a:p>
        </p:txBody>
      </p:sp>
      <p:cxnSp>
        <p:nvCxnSpPr>
          <p:cNvPr id="19" name="Straight Arrow Connector 18">
            <a:extLst>
              <a:ext uri="{FF2B5EF4-FFF2-40B4-BE49-F238E27FC236}">
                <a16:creationId xmlns:a16="http://schemas.microsoft.com/office/drawing/2014/main" id="{5D98DC59-1BA2-4AB0-ABD2-3D506AA2E727}"/>
              </a:ext>
            </a:extLst>
          </p:cNvPr>
          <p:cNvCxnSpPr>
            <a:cxnSpLocks/>
          </p:cNvCxnSpPr>
          <p:nvPr/>
        </p:nvCxnSpPr>
        <p:spPr>
          <a:xfrm flipV="1">
            <a:off x="2279576" y="3962412"/>
            <a:ext cx="1296144" cy="392487"/>
          </a:xfrm>
          <a:prstGeom prst="straightConnector1">
            <a:avLst/>
          </a:prstGeom>
          <a:ln w="412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B2DDCA59-68C5-A87A-6082-EF964A3EA686}"/>
              </a:ext>
            </a:extLst>
          </p:cNvPr>
          <p:cNvCxnSpPr>
            <a:cxnSpLocks/>
          </p:cNvCxnSpPr>
          <p:nvPr/>
        </p:nvCxnSpPr>
        <p:spPr>
          <a:xfrm>
            <a:off x="2279576" y="4510433"/>
            <a:ext cx="1260138" cy="410801"/>
          </a:xfrm>
          <a:prstGeom prst="straightConnector1">
            <a:avLst/>
          </a:prstGeom>
          <a:ln w="41275">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pic>
        <p:nvPicPr>
          <p:cNvPr id="5" name="Picture 4" descr="A forest with trees and dirt&#10;&#10;AI-generated content may be incorrect.">
            <a:extLst>
              <a:ext uri="{FF2B5EF4-FFF2-40B4-BE49-F238E27FC236}">
                <a16:creationId xmlns:a16="http://schemas.microsoft.com/office/drawing/2014/main" id="{CD670454-8B6A-54CF-864E-F39C90DE7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09" y="3578852"/>
            <a:ext cx="2267744" cy="1700808"/>
          </a:xfrm>
          <a:prstGeom prst="rect">
            <a:avLst/>
          </a:prstGeom>
        </p:spPr>
      </p:pic>
      <p:sp>
        <p:nvSpPr>
          <p:cNvPr id="6" name="TextBox 5">
            <a:extLst>
              <a:ext uri="{FF2B5EF4-FFF2-40B4-BE49-F238E27FC236}">
                <a16:creationId xmlns:a16="http://schemas.microsoft.com/office/drawing/2014/main" id="{A91A8E78-D009-E03C-6647-586C6A1A21C0}"/>
              </a:ext>
            </a:extLst>
          </p:cNvPr>
          <p:cNvSpPr txBox="1"/>
          <p:nvPr/>
        </p:nvSpPr>
        <p:spPr>
          <a:xfrm>
            <a:off x="99564" y="5042024"/>
            <a:ext cx="1729961" cy="215444"/>
          </a:xfrm>
          <a:prstGeom prst="rect">
            <a:avLst/>
          </a:prstGeom>
          <a:noFill/>
        </p:spPr>
        <p:txBody>
          <a:bodyPr wrap="none" rtlCol="0">
            <a:spAutoFit/>
          </a:bodyPr>
          <a:lstStyle/>
          <a:p>
            <a:r>
              <a:rPr lang="en-IE" sz="800" dirty="0">
                <a:solidFill>
                  <a:schemeClr val="bg1">
                    <a:lumMod val="95000"/>
                  </a:schemeClr>
                </a:solidFill>
              </a:rPr>
              <a:t>LIFE21-CCA-CZ-LIFE Adapt Brdy</a:t>
            </a:r>
          </a:p>
        </p:txBody>
      </p:sp>
    </p:spTree>
    <p:extLst>
      <p:ext uri="{BB962C8B-B14F-4D97-AF65-F5344CB8AC3E}">
        <p14:creationId xmlns:p14="http://schemas.microsoft.com/office/powerpoint/2010/main" val="398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9B33EEC0-C71B-4F8A-A803-9EEC97EA99C0}"/>
              </a:ext>
            </a:extLst>
          </p:cNvPr>
          <p:cNvPicPr>
            <a:picLocks noChangeAspect="1"/>
          </p:cNvPicPr>
          <p:nvPr/>
        </p:nvPicPr>
        <p:blipFill>
          <a:blip r:embed="rId3"/>
          <a:stretch>
            <a:fillRect/>
          </a:stretch>
        </p:blipFill>
        <p:spPr>
          <a:xfrm>
            <a:off x="839373" y="6004097"/>
            <a:ext cx="1296187" cy="483851"/>
          </a:xfrm>
          <a:prstGeom prst="rect">
            <a:avLst/>
          </a:prstGeom>
        </p:spPr>
      </p:pic>
      <p:sp>
        <p:nvSpPr>
          <p:cNvPr id="7" name="Rechteck 10">
            <a:extLst>
              <a:ext uri="{FF2B5EF4-FFF2-40B4-BE49-F238E27FC236}">
                <a16:creationId xmlns:a16="http://schemas.microsoft.com/office/drawing/2014/main" id="{9F2AA88B-29D1-4DEF-ABA5-D9552F270F94}"/>
              </a:ext>
            </a:extLst>
          </p:cNvPr>
          <p:cNvSpPr/>
          <p:nvPr/>
        </p:nvSpPr>
        <p:spPr>
          <a:xfrm>
            <a:off x="920398" y="1533314"/>
            <a:ext cx="4322117" cy="2585323"/>
          </a:xfrm>
          <a:prstGeom prst="rect">
            <a:avLst/>
          </a:prstGeom>
        </p:spPr>
        <p:txBody>
          <a:bodyPr wrap="square">
            <a:spAutoFit/>
          </a:bodyPr>
          <a:lstStyle/>
          <a:p>
            <a:pPr marL="285750" indent="-285750">
              <a:buFont typeface="Wingdings" panose="05000000000000000000" pitchFamily="2" charset="2"/>
              <a:buChar char="à"/>
            </a:pPr>
            <a:r>
              <a:rPr lang="en-GB" dirty="0">
                <a:solidFill>
                  <a:srgbClr val="024B9C"/>
                </a:solidFill>
              </a:rPr>
              <a:t>Since 1992 about </a:t>
            </a:r>
            <a:r>
              <a:rPr lang="en-GB" b="1" dirty="0">
                <a:solidFill>
                  <a:srgbClr val="024B9C"/>
                </a:solidFill>
              </a:rPr>
              <a:t>650 projects </a:t>
            </a:r>
            <a:r>
              <a:rPr lang="en-GB" dirty="0">
                <a:solidFill>
                  <a:srgbClr val="024B9C"/>
                </a:solidFill>
              </a:rPr>
              <a:t>with links to forest habitats have been implemented. </a:t>
            </a:r>
          </a:p>
          <a:p>
            <a:pPr marL="285750" indent="-285750">
              <a:buFont typeface="Wingdings" panose="05000000000000000000" pitchFamily="2" charset="2"/>
              <a:buChar char="à"/>
            </a:pPr>
            <a:endParaRPr lang="en-GB" dirty="0">
              <a:solidFill>
                <a:srgbClr val="024B9C"/>
              </a:solidFill>
            </a:endParaRPr>
          </a:p>
          <a:p>
            <a:pPr marL="285750" indent="-285750">
              <a:buFont typeface="Wingdings" panose="05000000000000000000" pitchFamily="2" charset="2"/>
              <a:buChar char="à"/>
            </a:pPr>
            <a:r>
              <a:rPr lang="en-GB" dirty="0">
                <a:solidFill>
                  <a:srgbClr val="024B9C"/>
                </a:solidFill>
              </a:rPr>
              <a:t>Between 2014 and 2023 the LIFE programme has funded over </a:t>
            </a:r>
            <a:r>
              <a:rPr lang="en-GB" b="1" i="1" dirty="0">
                <a:solidFill>
                  <a:srgbClr val="024B9C"/>
                </a:solidFill>
              </a:rPr>
              <a:t>170 LIFE projects </a:t>
            </a:r>
            <a:r>
              <a:rPr lang="en-GB" dirty="0">
                <a:solidFill>
                  <a:srgbClr val="024B9C"/>
                </a:solidFill>
              </a:rPr>
              <a:t>preserving, adapting and restoring EU forests.</a:t>
            </a:r>
          </a:p>
          <a:p>
            <a:pPr marL="285750" indent="-285750">
              <a:buFont typeface="Wingdings" panose="05000000000000000000" pitchFamily="2" charset="2"/>
              <a:buChar char="à"/>
            </a:pPr>
            <a:endParaRPr lang="en-GB" dirty="0">
              <a:solidFill>
                <a:srgbClr val="024B9C"/>
              </a:solidFill>
            </a:endParaRPr>
          </a:p>
        </p:txBody>
      </p:sp>
      <p:sp>
        <p:nvSpPr>
          <p:cNvPr id="8" name="Rechteck 4">
            <a:extLst>
              <a:ext uri="{FF2B5EF4-FFF2-40B4-BE49-F238E27FC236}">
                <a16:creationId xmlns:a16="http://schemas.microsoft.com/office/drawing/2014/main" id="{5207AAD4-85AC-4CE9-B51D-7E3F1C671D1A}"/>
              </a:ext>
            </a:extLst>
          </p:cNvPr>
          <p:cNvSpPr/>
          <p:nvPr/>
        </p:nvSpPr>
        <p:spPr>
          <a:xfrm>
            <a:off x="839373" y="430364"/>
            <a:ext cx="10638523" cy="707886"/>
          </a:xfrm>
          <a:prstGeom prst="rect">
            <a:avLst/>
          </a:prstGeom>
        </p:spPr>
        <p:txBody>
          <a:bodyPr wrap="square">
            <a:spAutoFit/>
          </a:bodyPr>
          <a:lstStyle/>
          <a:p>
            <a:r>
              <a:rPr lang="en-US" sz="4000" dirty="0">
                <a:solidFill>
                  <a:schemeClr val="tx2"/>
                </a:solidFill>
                <a:latin typeface="+mj-lt"/>
                <a:ea typeface="+mj-ea"/>
                <a:cs typeface="+mj-cs"/>
              </a:rPr>
              <a:t>LIFE and Forests</a:t>
            </a:r>
          </a:p>
        </p:txBody>
      </p:sp>
      <p:pic>
        <p:nvPicPr>
          <p:cNvPr id="3" name="Picture 2">
            <a:extLst>
              <a:ext uri="{FF2B5EF4-FFF2-40B4-BE49-F238E27FC236}">
                <a16:creationId xmlns:a16="http://schemas.microsoft.com/office/drawing/2014/main" id="{7AC4913D-9D75-1087-73E6-7BD5B618AE4D}"/>
              </a:ext>
            </a:extLst>
          </p:cNvPr>
          <p:cNvPicPr>
            <a:picLocks noChangeAspect="1"/>
          </p:cNvPicPr>
          <p:nvPr/>
        </p:nvPicPr>
        <p:blipFill>
          <a:blip r:embed="rId4"/>
          <a:stretch>
            <a:fillRect/>
          </a:stretch>
        </p:blipFill>
        <p:spPr>
          <a:xfrm>
            <a:off x="9347903" y="1954433"/>
            <a:ext cx="2659027" cy="1056209"/>
          </a:xfrm>
          <a:prstGeom prst="rect">
            <a:avLst/>
          </a:prstGeom>
        </p:spPr>
      </p:pic>
      <p:pic>
        <p:nvPicPr>
          <p:cNvPr id="5" name="Picture 4">
            <a:extLst>
              <a:ext uri="{FF2B5EF4-FFF2-40B4-BE49-F238E27FC236}">
                <a16:creationId xmlns:a16="http://schemas.microsoft.com/office/drawing/2014/main" id="{30608A7F-AA01-64B8-B232-16342401280A}"/>
              </a:ext>
            </a:extLst>
          </p:cNvPr>
          <p:cNvPicPr>
            <a:picLocks noChangeAspect="1"/>
          </p:cNvPicPr>
          <p:nvPr/>
        </p:nvPicPr>
        <p:blipFill>
          <a:blip r:embed="rId5"/>
          <a:stretch>
            <a:fillRect/>
          </a:stretch>
        </p:blipFill>
        <p:spPr>
          <a:xfrm>
            <a:off x="9842354" y="4645521"/>
            <a:ext cx="2016224" cy="888267"/>
          </a:xfrm>
          <a:prstGeom prst="rect">
            <a:avLst/>
          </a:prstGeom>
        </p:spPr>
      </p:pic>
      <p:pic>
        <p:nvPicPr>
          <p:cNvPr id="18" name="Picture 17">
            <a:extLst>
              <a:ext uri="{FF2B5EF4-FFF2-40B4-BE49-F238E27FC236}">
                <a16:creationId xmlns:a16="http://schemas.microsoft.com/office/drawing/2014/main" id="{AAEC81C1-9C20-ECEF-676E-B0DBC14F4368}"/>
              </a:ext>
            </a:extLst>
          </p:cNvPr>
          <p:cNvPicPr>
            <a:picLocks noChangeAspect="1"/>
          </p:cNvPicPr>
          <p:nvPr/>
        </p:nvPicPr>
        <p:blipFill>
          <a:blip r:embed="rId6"/>
          <a:stretch>
            <a:fillRect/>
          </a:stretch>
        </p:blipFill>
        <p:spPr>
          <a:xfrm>
            <a:off x="9258754" y="3219522"/>
            <a:ext cx="2748176" cy="1209842"/>
          </a:xfrm>
          <a:prstGeom prst="rect">
            <a:avLst/>
          </a:prstGeom>
        </p:spPr>
      </p:pic>
      <p:pic>
        <p:nvPicPr>
          <p:cNvPr id="20" name="Picture 19">
            <a:extLst>
              <a:ext uri="{FF2B5EF4-FFF2-40B4-BE49-F238E27FC236}">
                <a16:creationId xmlns:a16="http://schemas.microsoft.com/office/drawing/2014/main" id="{D205D1E7-4146-0049-088F-0324261B127F}"/>
              </a:ext>
            </a:extLst>
          </p:cNvPr>
          <p:cNvPicPr>
            <a:picLocks noChangeAspect="1"/>
          </p:cNvPicPr>
          <p:nvPr/>
        </p:nvPicPr>
        <p:blipFill>
          <a:blip r:embed="rId7"/>
          <a:stretch>
            <a:fillRect/>
          </a:stretch>
        </p:blipFill>
        <p:spPr>
          <a:xfrm>
            <a:off x="9277000" y="470232"/>
            <a:ext cx="2759869" cy="1241796"/>
          </a:xfrm>
          <a:prstGeom prst="rect">
            <a:avLst/>
          </a:prstGeom>
        </p:spPr>
      </p:pic>
      <p:pic>
        <p:nvPicPr>
          <p:cNvPr id="22" name="Picture 21">
            <a:extLst>
              <a:ext uri="{FF2B5EF4-FFF2-40B4-BE49-F238E27FC236}">
                <a16:creationId xmlns:a16="http://schemas.microsoft.com/office/drawing/2014/main" id="{4FD9AF6F-9C9A-42D7-2F30-4EE4EC4CE3EE}"/>
              </a:ext>
            </a:extLst>
          </p:cNvPr>
          <p:cNvPicPr>
            <a:picLocks noChangeAspect="1"/>
          </p:cNvPicPr>
          <p:nvPr/>
        </p:nvPicPr>
        <p:blipFill>
          <a:blip r:embed="rId8"/>
          <a:stretch>
            <a:fillRect/>
          </a:stretch>
        </p:blipFill>
        <p:spPr>
          <a:xfrm>
            <a:off x="6312024" y="4815674"/>
            <a:ext cx="2809997" cy="1097166"/>
          </a:xfrm>
          <a:prstGeom prst="rect">
            <a:avLst/>
          </a:prstGeom>
        </p:spPr>
      </p:pic>
      <p:pic>
        <p:nvPicPr>
          <p:cNvPr id="24" name="Picture 23">
            <a:extLst>
              <a:ext uri="{FF2B5EF4-FFF2-40B4-BE49-F238E27FC236}">
                <a16:creationId xmlns:a16="http://schemas.microsoft.com/office/drawing/2014/main" id="{1E2731BE-A3F4-5F92-4579-0EA71FD7F158}"/>
              </a:ext>
            </a:extLst>
          </p:cNvPr>
          <p:cNvPicPr>
            <a:picLocks noChangeAspect="1"/>
          </p:cNvPicPr>
          <p:nvPr/>
        </p:nvPicPr>
        <p:blipFill>
          <a:blip r:embed="rId9"/>
          <a:stretch>
            <a:fillRect/>
          </a:stretch>
        </p:blipFill>
        <p:spPr>
          <a:xfrm>
            <a:off x="6268935" y="3396916"/>
            <a:ext cx="2830386" cy="1248605"/>
          </a:xfrm>
          <a:prstGeom prst="rect">
            <a:avLst/>
          </a:prstGeom>
        </p:spPr>
      </p:pic>
      <p:pic>
        <p:nvPicPr>
          <p:cNvPr id="26" name="Picture 25">
            <a:extLst>
              <a:ext uri="{FF2B5EF4-FFF2-40B4-BE49-F238E27FC236}">
                <a16:creationId xmlns:a16="http://schemas.microsoft.com/office/drawing/2014/main" id="{3458D093-B815-8AEF-F240-6C3F133FEC76}"/>
              </a:ext>
            </a:extLst>
          </p:cNvPr>
          <p:cNvPicPr>
            <a:picLocks noChangeAspect="1"/>
          </p:cNvPicPr>
          <p:nvPr/>
        </p:nvPicPr>
        <p:blipFill>
          <a:blip r:embed="rId10"/>
          <a:stretch>
            <a:fillRect/>
          </a:stretch>
        </p:blipFill>
        <p:spPr>
          <a:xfrm>
            <a:off x="2385708" y="4302321"/>
            <a:ext cx="3566149" cy="1610519"/>
          </a:xfrm>
          <a:prstGeom prst="rect">
            <a:avLst/>
          </a:prstGeom>
        </p:spPr>
      </p:pic>
      <p:pic>
        <p:nvPicPr>
          <p:cNvPr id="28" name="Picture 27">
            <a:extLst>
              <a:ext uri="{FF2B5EF4-FFF2-40B4-BE49-F238E27FC236}">
                <a16:creationId xmlns:a16="http://schemas.microsoft.com/office/drawing/2014/main" id="{2F8944E3-02AB-132D-9420-E6845257E571}"/>
              </a:ext>
            </a:extLst>
          </p:cNvPr>
          <p:cNvPicPr>
            <a:picLocks noChangeAspect="1"/>
          </p:cNvPicPr>
          <p:nvPr/>
        </p:nvPicPr>
        <p:blipFill>
          <a:blip r:embed="rId11"/>
          <a:stretch>
            <a:fillRect/>
          </a:stretch>
        </p:blipFill>
        <p:spPr>
          <a:xfrm>
            <a:off x="6300859" y="2176667"/>
            <a:ext cx="2766537" cy="1015271"/>
          </a:xfrm>
          <a:prstGeom prst="rect">
            <a:avLst/>
          </a:prstGeom>
        </p:spPr>
      </p:pic>
    </p:spTree>
    <p:extLst>
      <p:ext uri="{BB962C8B-B14F-4D97-AF65-F5344CB8AC3E}">
        <p14:creationId xmlns:p14="http://schemas.microsoft.com/office/powerpoint/2010/main" val="235209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9B33EEC0-C71B-4F8A-A803-9EEC97EA99C0}"/>
              </a:ext>
            </a:extLst>
          </p:cNvPr>
          <p:cNvPicPr>
            <a:picLocks noChangeAspect="1"/>
          </p:cNvPicPr>
          <p:nvPr/>
        </p:nvPicPr>
        <p:blipFill>
          <a:blip r:embed="rId3"/>
          <a:stretch>
            <a:fillRect/>
          </a:stretch>
        </p:blipFill>
        <p:spPr>
          <a:xfrm>
            <a:off x="839373" y="6004097"/>
            <a:ext cx="1296187" cy="483851"/>
          </a:xfrm>
          <a:prstGeom prst="rect">
            <a:avLst/>
          </a:prstGeom>
        </p:spPr>
      </p:pic>
      <p:sp>
        <p:nvSpPr>
          <p:cNvPr id="8" name="Rechteck 4">
            <a:extLst>
              <a:ext uri="{FF2B5EF4-FFF2-40B4-BE49-F238E27FC236}">
                <a16:creationId xmlns:a16="http://schemas.microsoft.com/office/drawing/2014/main" id="{5207AAD4-85AC-4CE9-B51D-7E3F1C671D1A}"/>
              </a:ext>
            </a:extLst>
          </p:cNvPr>
          <p:cNvSpPr/>
          <p:nvPr/>
        </p:nvSpPr>
        <p:spPr>
          <a:xfrm>
            <a:off x="839373" y="430364"/>
            <a:ext cx="10638523" cy="707886"/>
          </a:xfrm>
          <a:prstGeom prst="rect">
            <a:avLst/>
          </a:prstGeom>
        </p:spPr>
        <p:txBody>
          <a:bodyPr wrap="square">
            <a:spAutoFit/>
          </a:bodyPr>
          <a:lstStyle/>
          <a:p>
            <a:r>
              <a:rPr lang="en-US" sz="4000" dirty="0">
                <a:solidFill>
                  <a:schemeClr val="tx2"/>
                </a:solidFill>
                <a:latin typeface="+mj-lt"/>
                <a:ea typeface="+mj-ea"/>
                <a:cs typeface="+mj-cs"/>
              </a:rPr>
              <a:t>LIFE and Forests</a:t>
            </a:r>
          </a:p>
        </p:txBody>
      </p:sp>
      <p:pic>
        <p:nvPicPr>
          <p:cNvPr id="3" name="Picture 2">
            <a:extLst>
              <a:ext uri="{FF2B5EF4-FFF2-40B4-BE49-F238E27FC236}">
                <a16:creationId xmlns:a16="http://schemas.microsoft.com/office/drawing/2014/main" id="{2721D765-3533-F3B4-147F-7A42FB077F1A}"/>
              </a:ext>
            </a:extLst>
          </p:cNvPr>
          <p:cNvPicPr>
            <a:picLocks noChangeAspect="1"/>
          </p:cNvPicPr>
          <p:nvPr/>
        </p:nvPicPr>
        <p:blipFill>
          <a:blip r:embed="rId4"/>
          <a:stretch>
            <a:fillRect/>
          </a:stretch>
        </p:blipFill>
        <p:spPr>
          <a:xfrm>
            <a:off x="930644" y="1233487"/>
            <a:ext cx="3838575" cy="4391025"/>
          </a:xfrm>
          <a:prstGeom prst="rect">
            <a:avLst/>
          </a:prstGeom>
        </p:spPr>
      </p:pic>
      <p:pic>
        <p:nvPicPr>
          <p:cNvPr id="5" name="Picture 4">
            <a:extLst>
              <a:ext uri="{FF2B5EF4-FFF2-40B4-BE49-F238E27FC236}">
                <a16:creationId xmlns:a16="http://schemas.microsoft.com/office/drawing/2014/main" id="{7E04E817-1EFE-23A5-57C6-468C80BD15A9}"/>
              </a:ext>
            </a:extLst>
          </p:cNvPr>
          <p:cNvPicPr>
            <a:picLocks noChangeAspect="1"/>
          </p:cNvPicPr>
          <p:nvPr/>
        </p:nvPicPr>
        <p:blipFill>
          <a:blip r:embed="rId5"/>
          <a:stretch>
            <a:fillRect/>
          </a:stretch>
        </p:blipFill>
        <p:spPr>
          <a:xfrm>
            <a:off x="7752184" y="390477"/>
            <a:ext cx="1914525" cy="3790950"/>
          </a:xfrm>
          <a:prstGeom prst="rect">
            <a:avLst/>
          </a:prstGeom>
        </p:spPr>
      </p:pic>
      <p:sp>
        <p:nvSpPr>
          <p:cNvPr id="19" name="Rechteck 10">
            <a:extLst>
              <a:ext uri="{FF2B5EF4-FFF2-40B4-BE49-F238E27FC236}">
                <a16:creationId xmlns:a16="http://schemas.microsoft.com/office/drawing/2014/main" id="{22CC446E-1E03-6A59-F734-E0BE95992886}"/>
              </a:ext>
            </a:extLst>
          </p:cNvPr>
          <p:cNvSpPr/>
          <p:nvPr/>
        </p:nvSpPr>
        <p:spPr>
          <a:xfrm>
            <a:off x="4871340" y="5122150"/>
            <a:ext cx="6697267" cy="646331"/>
          </a:xfrm>
          <a:prstGeom prst="rect">
            <a:avLst/>
          </a:prstGeom>
        </p:spPr>
        <p:txBody>
          <a:bodyPr wrap="square">
            <a:spAutoFit/>
          </a:bodyPr>
          <a:lstStyle/>
          <a:p>
            <a:r>
              <a:rPr lang="en-GB" dirty="0">
                <a:solidFill>
                  <a:srgbClr val="024B9C"/>
                </a:solidFill>
              </a:rPr>
              <a:t>Map distribution of LIFE forest projects between 2014-2023 and the EU contribution per country </a:t>
            </a:r>
          </a:p>
        </p:txBody>
      </p:sp>
      <p:pic>
        <p:nvPicPr>
          <p:cNvPr id="21" name="Picture 20">
            <a:extLst>
              <a:ext uri="{FF2B5EF4-FFF2-40B4-BE49-F238E27FC236}">
                <a16:creationId xmlns:a16="http://schemas.microsoft.com/office/drawing/2014/main" id="{4EEBCFB0-BBAF-4D19-613D-DFF95BA08467}"/>
              </a:ext>
            </a:extLst>
          </p:cNvPr>
          <p:cNvPicPr>
            <a:picLocks noChangeAspect="1"/>
          </p:cNvPicPr>
          <p:nvPr/>
        </p:nvPicPr>
        <p:blipFill>
          <a:blip r:embed="rId6"/>
          <a:stretch>
            <a:fillRect/>
          </a:stretch>
        </p:blipFill>
        <p:spPr>
          <a:xfrm>
            <a:off x="4909877" y="1233487"/>
            <a:ext cx="2394689" cy="1608049"/>
          </a:xfrm>
          <a:prstGeom prst="rect">
            <a:avLst/>
          </a:prstGeom>
        </p:spPr>
      </p:pic>
      <p:pic>
        <p:nvPicPr>
          <p:cNvPr id="23" name="Picture 22">
            <a:extLst>
              <a:ext uri="{FF2B5EF4-FFF2-40B4-BE49-F238E27FC236}">
                <a16:creationId xmlns:a16="http://schemas.microsoft.com/office/drawing/2014/main" id="{DFB212C6-3FD5-C48A-E2A5-25238FBA5174}"/>
              </a:ext>
            </a:extLst>
          </p:cNvPr>
          <p:cNvPicPr>
            <a:picLocks noChangeAspect="1"/>
          </p:cNvPicPr>
          <p:nvPr/>
        </p:nvPicPr>
        <p:blipFill>
          <a:blip r:embed="rId7"/>
          <a:stretch>
            <a:fillRect/>
          </a:stretch>
        </p:blipFill>
        <p:spPr>
          <a:xfrm>
            <a:off x="4909877" y="2936773"/>
            <a:ext cx="1186123" cy="1269297"/>
          </a:xfrm>
          <a:prstGeom prst="rect">
            <a:avLst/>
          </a:prstGeom>
        </p:spPr>
      </p:pic>
      <p:pic>
        <p:nvPicPr>
          <p:cNvPr id="27" name="Picture 26">
            <a:extLst>
              <a:ext uri="{FF2B5EF4-FFF2-40B4-BE49-F238E27FC236}">
                <a16:creationId xmlns:a16="http://schemas.microsoft.com/office/drawing/2014/main" id="{246FDB4B-26E9-A123-51FE-89FA06744414}"/>
              </a:ext>
            </a:extLst>
          </p:cNvPr>
          <p:cNvPicPr>
            <a:picLocks noChangeAspect="1"/>
          </p:cNvPicPr>
          <p:nvPr/>
        </p:nvPicPr>
        <p:blipFill>
          <a:blip r:embed="rId8"/>
          <a:stretch>
            <a:fillRect/>
          </a:stretch>
        </p:blipFill>
        <p:spPr>
          <a:xfrm>
            <a:off x="7261107" y="3950194"/>
            <a:ext cx="3977024" cy="914360"/>
          </a:xfrm>
          <a:prstGeom prst="rect">
            <a:avLst/>
          </a:prstGeom>
        </p:spPr>
      </p:pic>
    </p:spTree>
    <p:extLst>
      <p:ext uri="{BB962C8B-B14F-4D97-AF65-F5344CB8AC3E}">
        <p14:creationId xmlns:p14="http://schemas.microsoft.com/office/powerpoint/2010/main" val="22105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9B33EEC0-C71B-4F8A-A803-9EEC97EA99C0}"/>
              </a:ext>
            </a:extLst>
          </p:cNvPr>
          <p:cNvPicPr>
            <a:picLocks noChangeAspect="1"/>
          </p:cNvPicPr>
          <p:nvPr/>
        </p:nvPicPr>
        <p:blipFill>
          <a:blip r:embed="rId3"/>
          <a:stretch>
            <a:fillRect/>
          </a:stretch>
        </p:blipFill>
        <p:spPr>
          <a:xfrm>
            <a:off x="839373" y="6004097"/>
            <a:ext cx="1296187" cy="483851"/>
          </a:xfrm>
          <a:prstGeom prst="rect">
            <a:avLst/>
          </a:prstGeom>
        </p:spPr>
      </p:pic>
      <p:pic>
        <p:nvPicPr>
          <p:cNvPr id="13" name="Picture 12">
            <a:extLst>
              <a:ext uri="{FF2B5EF4-FFF2-40B4-BE49-F238E27FC236}">
                <a16:creationId xmlns:a16="http://schemas.microsoft.com/office/drawing/2014/main" id="{CCDC8556-3EEC-EE3B-020E-FD866F570758}"/>
              </a:ext>
            </a:extLst>
          </p:cNvPr>
          <p:cNvPicPr>
            <a:picLocks noChangeAspect="1"/>
          </p:cNvPicPr>
          <p:nvPr/>
        </p:nvPicPr>
        <p:blipFill>
          <a:blip r:embed="rId4"/>
          <a:stretch>
            <a:fillRect/>
          </a:stretch>
        </p:blipFill>
        <p:spPr>
          <a:xfrm>
            <a:off x="2611332" y="-24336"/>
            <a:ext cx="9547742" cy="2610431"/>
          </a:xfrm>
          <a:prstGeom prst="rect">
            <a:avLst/>
          </a:prstGeom>
        </p:spPr>
      </p:pic>
      <p:sp>
        <p:nvSpPr>
          <p:cNvPr id="8" name="Rechteck 4">
            <a:extLst>
              <a:ext uri="{FF2B5EF4-FFF2-40B4-BE49-F238E27FC236}">
                <a16:creationId xmlns:a16="http://schemas.microsoft.com/office/drawing/2014/main" id="{5207AAD4-85AC-4CE9-B51D-7E3F1C671D1A}"/>
              </a:ext>
            </a:extLst>
          </p:cNvPr>
          <p:cNvSpPr/>
          <p:nvPr/>
        </p:nvSpPr>
        <p:spPr>
          <a:xfrm>
            <a:off x="839373" y="430364"/>
            <a:ext cx="2592331" cy="1323439"/>
          </a:xfrm>
          <a:prstGeom prst="rect">
            <a:avLst/>
          </a:prstGeom>
        </p:spPr>
        <p:txBody>
          <a:bodyPr wrap="square">
            <a:spAutoFit/>
          </a:bodyPr>
          <a:lstStyle/>
          <a:p>
            <a:r>
              <a:rPr lang="en-US" sz="4000" dirty="0">
                <a:solidFill>
                  <a:schemeClr val="tx2"/>
                </a:solidFill>
                <a:latin typeface="+mj-lt"/>
                <a:ea typeface="+mj-ea"/>
                <a:cs typeface="+mj-cs"/>
              </a:rPr>
              <a:t>LIFE and Forests</a:t>
            </a:r>
          </a:p>
        </p:txBody>
      </p:sp>
      <p:pic>
        <p:nvPicPr>
          <p:cNvPr id="17" name="Picture 16">
            <a:extLst>
              <a:ext uri="{FF2B5EF4-FFF2-40B4-BE49-F238E27FC236}">
                <a16:creationId xmlns:a16="http://schemas.microsoft.com/office/drawing/2014/main" id="{8171D943-F55D-A77E-E110-6B8267E68529}"/>
              </a:ext>
            </a:extLst>
          </p:cNvPr>
          <p:cNvPicPr>
            <a:picLocks noChangeAspect="1"/>
          </p:cNvPicPr>
          <p:nvPr/>
        </p:nvPicPr>
        <p:blipFill>
          <a:blip r:embed="rId5"/>
          <a:stretch>
            <a:fillRect/>
          </a:stretch>
        </p:blipFill>
        <p:spPr>
          <a:xfrm>
            <a:off x="24295" y="2208503"/>
            <a:ext cx="12192000" cy="3528921"/>
          </a:xfrm>
          <a:prstGeom prst="rect">
            <a:avLst/>
          </a:prstGeom>
        </p:spPr>
      </p:pic>
      <p:sp>
        <p:nvSpPr>
          <p:cNvPr id="18" name="Rechteck 10">
            <a:extLst>
              <a:ext uri="{FF2B5EF4-FFF2-40B4-BE49-F238E27FC236}">
                <a16:creationId xmlns:a16="http://schemas.microsoft.com/office/drawing/2014/main" id="{0764F1B9-1851-D3DF-6B9C-88300223A648}"/>
              </a:ext>
            </a:extLst>
          </p:cNvPr>
          <p:cNvSpPr/>
          <p:nvPr/>
        </p:nvSpPr>
        <p:spPr>
          <a:xfrm>
            <a:off x="1991544" y="5743899"/>
            <a:ext cx="9361083" cy="369332"/>
          </a:xfrm>
          <a:prstGeom prst="rect">
            <a:avLst/>
          </a:prstGeom>
        </p:spPr>
        <p:txBody>
          <a:bodyPr wrap="square">
            <a:spAutoFit/>
          </a:bodyPr>
          <a:lstStyle/>
          <a:p>
            <a:r>
              <a:rPr lang="en-GB" dirty="0">
                <a:solidFill>
                  <a:srgbClr val="024B9C"/>
                </a:solidFill>
              </a:rPr>
              <a:t>Distribution of LIFE forest projects between 2014-2023 by theme and by EU contribution</a:t>
            </a:r>
          </a:p>
        </p:txBody>
      </p:sp>
    </p:spTree>
    <p:extLst>
      <p:ext uri="{BB962C8B-B14F-4D97-AF65-F5344CB8AC3E}">
        <p14:creationId xmlns:p14="http://schemas.microsoft.com/office/powerpoint/2010/main" val="117419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9B33EEC0-C71B-4F8A-A803-9EEC97EA99C0}"/>
              </a:ext>
            </a:extLst>
          </p:cNvPr>
          <p:cNvPicPr>
            <a:picLocks noChangeAspect="1"/>
          </p:cNvPicPr>
          <p:nvPr/>
        </p:nvPicPr>
        <p:blipFill>
          <a:blip r:embed="rId3"/>
          <a:stretch>
            <a:fillRect/>
          </a:stretch>
        </p:blipFill>
        <p:spPr>
          <a:xfrm>
            <a:off x="839373" y="6004097"/>
            <a:ext cx="1296187" cy="483851"/>
          </a:xfrm>
          <a:prstGeom prst="rect">
            <a:avLst/>
          </a:prstGeom>
        </p:spPr>
      </p:pic>
      <p:sp>
        <p:nvSpPr>
          <p:cNvPr id="8" name="Rechteck 4">
            <a:extLst>
              <a:ext uri="{FF2B5EF4-FFF2-40B4-BE49-F238E27FC236}">
                <a16:creationId xmlns:a16="http://schemas.microsoft.com/office/drawing/2014/main" id="{5207AAD4-85AC-4CE9-B51D-7E3F1C671D1A}"/>
              </a:ext>
            </a:extLst>
          </p:cNvPr>
          <p:cNvSpPr/>
          <p:nvPr/>
        </p:nvSpPr>
        <p:spPr>
          <a:xfrm>
            <a:off x="839373" y="430364"/>
            <a:ext cx="4464539" cy="707886"/>
          </a:xfrm>
          <a:prstGeom prst="rect">
            <a:avLst/>
          </a:prstGeom>
        </p:spPr>
        <p:txBody>
          <a:bodyPr wrap="square">
            <a:spAutoFit/>
          </a:bodyPr>
          <a:lstStyle/>
          <a:p>
            <a:r>
              <a:rPr lang="en-US" sz="4000" dirty="0">
                <a:solidFill>
                  <a:schemeClr val="tx2"/>
                </a:solidFill>
                <a:latin typeface="+mj-lt"/>
                <a:ea typeface="+mj-ea"/>
                <a:cs typeface="+mj-cs"/>
              </a:rPr>
              <a:t>LIFE and Forests</a:t>
            </a:r>
          </a:p>
        </p:txBody>
      </p:sp>
      <p:pic>
        <p:nvPicPr>
          <p:cNvPr id="3" name="Picture 2">
            <a:extLst>
              <a:ext uri="{FF2B5EF4-FFF2-40B4-BE49-F238E27FC236}">
                <a16:creationId xmlns:a16="http://schemas.microsoft.com/office/drawing/2014/main" id="{111C53C5-5AD2-0FAE-B18E-B6F19D1DE67E}"/>
              </a:ext>
            </a:extLst>
          </p:cNvPr>
          <p:cNvPicPr>
            <a:picLocks noChangeAspect="1"/>
          </p:cNvPicPr>
          <p:nvPr/>
        </p:nvPicPr>
        <p:blipFill>
          <a:blip r:embed="rId4"/>
          <a:stretch>
            <a:fillRect/>
          </a:stretch>
        </p:blipFill>
        <p:spPr>
          <a:xfrm>
            <a:off x="263352" y="1877820"/>
            <a:ext cx="11449272" cy="3495396"/>
          </a:xfrm>
          <a:prstGeom prst="rect">
            <a:avLst/>
          </a:prstGeom>
        </p:spPr>
      </p:pic>
      <p:sp>
        <p:nvSpPr>
          <p:cNvPr id="7" name="Rechteck 10">
            <a:extLst>
              <a:ext uri="{FF2B5EF4-FFF2-40B4-BE49-F238E27FC236}">
                <a16:creationId xmlns:a16="http://schemas.microsoft.com/office/drawing/2014/main" id="{FC3C4DDF-9D82-853F-D650-C6CCBB2AA70F}"/>
              </a:ext>
            </a:extLst>
          </p:cNvPr>
          <p:cNvSpPr/>
          <p:nvPr/>
        </p:nvSpPr>
        <p:spPr>
          <a:xfrm>
            <a:off x="3863752" y="5400463"/>
            <a:ext cx="5102884" cy="646331"/>
          </a:xfrm>
          <a:prstGeom prst="rect">
            <a:avLst/>
          </a:prstGeom>
        </p:spPr>
        <p:txBody>
          <a:bodyPr wrap="square">
            <a:spAutoFit/>
          </a:bodyPr>
          <a:lstStyle/>
          <a:p>
            <a:r>
              <a:rPr lang="en-GB" dirty="0">
                <a:solidFill>
                  <a:srgbClr val="024B9C"/>
                </a:solidFill>
              </a:rPr>
              <a:t>Map distribution of LIFE forest projects between 2014-2023 and the EU contribution  </a:t>
            </a:r>
          </a:p>
        </p:txBody>
      </p:sp>
    </p:spTree>
    <p:extLst>
      <p:ext uri="{BB962C8B-B14F-4D97-AF65-F5344CB8AC3E}">
        <p14:creationId xmlns:p14="http://schemas.microsoft.com/office/powerpoint/2010/main" val="2620751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9B33EEC0-C71B-4F8A-A803-9EEC97EA99C0}"/>
              </a:ext>
            </a:extLst>
          </p:cNvPr>
          <p:cNvPicPr>
            <a:picLocks noChangeAspect="1"/>
          </p:cNvPicPr>
          <p:nvPr/>
        </p:nvPicPr>
        <p:blipFill>
          <a:blip r:embed="rId3"/>
          <a:stretch>
            <a:fillRect/>
          </a:stretch>
        </p:blipFill>
        <p:spPr>
          <a:xfrm>
            <a:off x="839416" y="5971370"/>
            <a:ext cx="1484035" cy="553973"/>
          </a:xfrm>
          <a:prstGeom prst="rect">
            <a:avLst/>
          </a:prstGeom>
        </p:spPr>
      </p:pic>
      <p:sp>
        <p:nvSpPr>
          <p:cNvPr id="7" name="Rechteck 10">
            <a:extLst>
              <a:ext uri="{FF2B5EF4-FFF2-40B4-BE49-F238E27FC236}">
                <a16:creationId xmlns:a16="http://schemas.microsoft.com/office/drawing/2014/main" id="{9F2AA88B-29D1-4DEF-ABA5-D9552F270F94}"/>
              </a:ext>
            </a:extLst>
          </p:cNvPr>
          <p:cNvSpPr/>
          <p:nvPr/>
        </p:nvSpPr>
        <p:spPr>
          <a:xfrm>
            <a:off x="1051018" y="653299"/>
            <a:ext cx="8064896" cy="646331"/>
          </a:xfrm>
          <a:prstGeom prst="rect">
            <a:avLst/>
          </a:prstGeom>
        </p:spPr>
        <p:txBody>
          <a:bodyPr wrap="square">
            <a:spAutoFit/>
          </a:bodyPr>
          <a:lstStyle/>
          <a:p>
            <a:pPr>
              <a:lnSpc>
                <a:spcPct val="90000"/>
              </a:lnSpc>
              <a:spcBef>
                <a:spcPct val="0"/>
              </a:spcBef>
            </a:pPr>
            <a:r>
              <a:rPr lang="en-US" sz="4000" dirty="0">
                <a:solidFill>
                  <a:schemeClr val="tx2"/>
                </a:solidFill>
                <a:latin typeface="+mj-lt"/>
                <a:ea typeface="+mj-ea"/>
                <a:cs typeface="+mj-cs"/>
              </a:rPr>
              <a:t>EU and forests</a:t>
            </a:r>
          </a:p>
        </p:txBody>
      </p:sp>
      <p:sp>
        <p:nvSpPr>
          <p:cNvPr id="8" name="Textfeld 6">
            <a:extLst>
              <a:ext uri="{FF2B5EF4-FFF2-40B4-BE49-F238E27FC236}">
                <a16:creationId xmlns:a16="http://schemas.microsoft.com/office/drawing/2014/main" id="{6A3A6095-FC7E-4B93-8F12-A83DA97711CC}"/>
              </a:ext>
            </a:extLst>
          </p:cNvPr>
          <p:cNvSpPr txBox="1"/>
          <p:nvPr/>
        </p:nvSpPr>
        <p:spPr>
          <a:xfrm>
            <a:off x="839416" y="1788840"/>
            <a:ext cx="5132479" cy="4247317"/>
          </a:xfrm>
          <a:prstGeom prst="rect">
            <a:avLst/>
          </a:prstGeom>
          <a:noFill/>
        </p:spPr>
        <p:txBody>
          <a:bodyPr wrap="square">
            <a:spAutoFit/>
          </a:bodyPr>
          <a:lstStyle/>
          <a:p>
            <a:r>
              <a:rPr lang="en-US" b="0" i="0" dirty="0">
                <a:solidFill>
                  <a:srgbClr val="024B9C"/>
                </a:solidFill>
                <a:effectLst/>
                <a:latin typeface="Open Sans" panose="020B0606030504020204" pitchFamily="34" charset="0"/>
              </a:rPr>
              <a:t>Forests constitute </a:t>
            </a:r>
            <a:r>
              <a:rPr lang="en-US" b="1" i="0" dirty="0">
                <a:solidFill>
                  <a:srgbClr val="024B9C"/>
                </a:solidFill>
                <a:effectLst/>
                <a:latin typeface="Open Sans" panose="020B0606030504020204" pitchFamily="34" charset="0"/>
              </a:rPr>
              <a:t>the largest terrestrial ecosystem in the EU-27</a:t>
            </a:r>
            <a:r>
              <a:rPr lang="en-US" b="0" i="0" dirty="0">
                <a:solidFill>
                  <a:srgbClr val="024B9C"/>
                </a:solidFill>
                <a:effectLst/>
                <a:latin typeface="Open Sans" panose="020B0606030504020204" pitchFamily="34" charset="0"/>
              </a:rPr>
              <a:t>, extending to around 160 million hectares.</a:t>
            </a:r>
          </a:p>
          <a:p>
            <a:pPr marL="285750" indent="-285750">
              <a:buFont typeface="Arial" panose="020B0604020202020204" pitchFamily="34" charset="0"/>
              <a:buChar char="•"/>
            </a:pPr>
            <a:r>
              <a:rPr lang="en-US" b="0" i="0" dirty="0">
                <a:solidFill>
                  <a:srgbClr val="024B9C"/>
                </a:solidFill>
                <a:effectLst/>
                <a:latin typeface="Open Sans" panose="020B0606030504020204" pitchFamily="34" charset="0"/>
              </a:rPr>
              <a:t>over </a:t>
            </a:r>
            <a:r>
              <a:rPr lang="en-US" b="1" i="0" dirty="0">
                <a:solidFill>
                  <a:srgbClr val="024B9C"/>
                </a:solidFill>
                <a:effectLst/>
                <a:latin typeface="Open Sans" panose="020B0606030504020204" pitchFamily="34" charset="0"/>
              </a:rPr>
              <a:t>90 %</a:t>
            </a:r>
            <a:r>
              <a:rPr lang="en-US" b="0" i="0" dirty="0">
                <a:solidFill>
                  <a:srgbClr val="024B9C"/>
                </a:solidFill>
                <a:effectLst/>
                <a:latin typeface="Open Sans" panose="020B0606030504020204" pitchFamily="34" charset="0"/>
              </a:rPr>
              <a:t> of the forests are predominantly </a:t>
            </a:r>
            <a:r>
              <a:rPr lang="en-US" b="1" i="0" dirty="0">
                <a:solidFill>
                  <a:srgbClr val="024B9C"/>
                </a:solidFill>
                <a:effectLst/>
                <a:latin typeface="Open Sans" panose="020B0606030504020204" pitchFamily="34" charset="0"/>
              </a:rPr>
              <a:t>semi-natural;</a:t>
            </a:r>
          </a:p>
          <a:p>
            <a:pPr marL="285750" indent="-285750">
              <a:buFont typeface="Arial" panose="020B0604020202020204" pitchFamily="34" charset="0"/>
              <a:buChar char="•"/>
            </a:pPr>
            <a:r>
              <a:rPr lang="en-US" b="1" dirty="0">
                <a:solidFill>
                  <a:srgbClr val="024B9C"/>
                </a:solidFill>
                <a:latin typeface="Open Sans" panose="020B0606030504020204" pitchFamily="34" charset="0"/>
              </a:rPr>
              <a:t>75</a:t>
            </a:r>
            <a:r>
              <a:rPr lang="en-US" b="1" i="0" dirty="0">
                <a:solidFill>
                  <a:srgbClr val="024B9C"/>
                </a:solidFill>
                <a:effectLst/>
                <a:latin typeface="Open Sans" panose="020B0606030504020204" pitchFamily="34" charset="0"/>
              </a:rPr>
              <a:t>% </a:t>
            </a:r>
            <a:r>
              <a:rPr lang="en-US" b="0" i="0" dirty="0">
                <a:solidFill>
                  <a:srgbClr val="024B9C"/>
                </a:solidFill>
                <a:effectLst/>
                <a:latin typeface="Open Sans" panose="020B0606030504020204" pitchFamily="34" charset="0"/>
              </a:rPr>
              <a:t>are composed of </a:t>
            </a:r>
            <a:r>
              <a:rPr lang="en-US" b="1" i="0" dirty="0">
                <a:solidFill>
                  <a:srgbClr val="024B9C"/>
                </a:solidFill>
                <a:effectLst/>
                <a:latin typeface="Open Sans" panose="020B0606030504020204" pitchFamily="34" charset="0"/>
              </a:rPr>
              <a:t>even-aged trees;</a:t>
            </a:r>
          </a:p>
          <a:p>
            <a:pPr marL="285750" indent="-285750">
              <a:buFont typeface="Arial" panose="020B0604020202020204" pitchFamily="34" charset="0"/>
              <a:buChar char="•"/>
            </a:pPr>
            <a:r>
              <a:rPr lang="en-US" b="1" dirty="0">
                <a:solidFill>
                  <a:srgbClr val="024B9C"/>
                </a:solidFill>
                <a:latin typeface="Open Sans" panose="020B0606030504020204" pitchFamily="34" charset="0"/>
              </a:rPr>
              <a:t>30% </a:t>
            </a:r>
            <a:r>
              <a:rPr lang="en-IE" b="0" i="0" dirty="0">
                <a:solidFill>
                  <a:srgbClr val="024B9C"/>
                </a:solidFill>
                <a:effectLst/>
                <a:latin typeface="Open Sans" panose="020B0606030504020204" pitchFamily="34" charset="0"/>
              </a:rPr>
              <a:t>have </a:t>
            </a:r>
            <a:r>
              <a:rPr lang="en-IE" b="1" i="0" dirty="0">
                <a:solidFill>
                  <a:srgbClr val="024B9C"/>
                </a:solidFill>
                <a:effectLst/>
                <a:latin typeface="Open Sans" panose="020B0606030504020204" pitchFamily="34" charset="0"/>
              </a:rPr>
              <a:t>only one species</a:t>
            </a:r>
            <a:r>
              <a:rPr lang="en-IE" b="0" i="0" dirty="0">
                <a:solidFill>
                  <a:srgbClr val="024B9C"/>
                </a:solidFill>
                <a:effectLst/>
                <a:latin typeface="Open Sans" panose="020B0606030504020204" pitchFamily="34" charset="0"/>
              </a:rPr>
              <a:t>;</a:t>
            </a:r>
            <a:endParaRPr lang="en-US" b="1" dirty="0">
              <a:solidFill>
                <a:srgbClr val="024B9C"/>
              </a:solidFill>
              <a:latin typeface="Open Sans" panose="020B0606030504020204" pitchFamily="34" charset="0"/>
            </a:endParaRPr>
          </a:p>
          <a:p>
            <a:pPr marL="285750" indent="-285750">
              <a:buFont typeface="Arial" panose="020B0604020202020204" pitchFamily="34" charset="0"/>
              <a:buChar char="•"/>
            </a:pPr>
            <a:r>
              <a:rPr lang="en-US" b="0" i="0" dirty="0">
                <a:solidFill>
                  <a:srgbClr val="024B9C"/>
                </a:solidFill>
                <a:effectLst/>
                <a:latin typeface="Open Sans" panose="020B0606030504020204" pitchFamily="34" charset="0"/>
              </a:rPr>
              <a:t>Primary and old-growth forests </a:t>
            </a:r>
            <a:r>
              <a:rPr lang="en-US" b="1" i="0" dirty="0">
                <a:solidFill>
                  <a:srgbClr val="024B9C"/>
                </a:solidFill>
                <a:effectLst/>
                <a:latin typeface="Open Sans" panose="020B0606030504020204" pitchFamily="34" charset="0"/>
              </a:rPr>
              <a:t>cover less than 4%</a:t>
            </a:r>
            <a:r>
              <a:rPr lang="en-US" b="0" i="0" dirty="0">
                <a:solidFill>
                  <a:srgbClr val="024B9C"/>
                </a:solidFill>
                <a:effectLst/>
                <a:latin typeface="Open Sans" panose="020B0606030504020204" pitchFamily="34" charset="0"/>
              </a:rPr>
              <a:t>;</a:t>
            </a:r>
          </a:p>
          <a:p>
            <a:pPr marL="285750" indent="-285750">
              <a:buFont typeface="Arial" panose="020B0604020202020204" pitchFamily="34" charset="0"/>
              <a:buChar char="•"/>
            </a:pPr>
            <a:r>
              <a:rPr lang="en-US" b="1" i="0" dirty="0">
                <a:solidFill>
                  <a:srgbClr val="024B9C"/>
                </a:solidFill>
                <a:effectLst/>
                <a:latin typeface="Open Sans" panose="020B0606030504020204" pitchFamily="34" charset="0"/>
              </a:rPr>
              <a:t>Approximately 10% </a:t>
            </a:r>
            <a:r>
              <a:rPr lang="en-US" b="0" i="0" dirty="0">
                <a:solidFill>
                  <a:srgbClr val="024B9C"/>
                </a:solidFill>
                <a:effectLst/>
                <a:latin typeface="Open Sans" panose="020B0606030504020204" pitchFamily="34" charset="0"/>
              </a:rPr>
              <a:t>of the EU-27’s </a:t>
            </a:r>
            <a:r>
              <a:rPr lang="en-US" b="1" i="0" dirty="0">
                <a:solidFill>
                  <a:srgbClr val="024B9C"/>
                </a:solidFill>
                <a:effectLst/>
                <a:latin typeface="Open Sans" panose="020B0606030504020204" pitchFamily="34" charset="0"/>
              </a:rPr>
              <a:t>annual greenhouse gas emissions are absorbed and stored in forest soils and biomass;</a:t>
            </a:r>
          </a:p>
          <a:p>
            <a:endParaRPr lang="en-US" b="1" i="0" dirty="0">
              <a:solidFill>
                <a:srgbClr val="333333"/>
              </a:solidFill>
              <a:effectLst/>
              <a:latin typeface="Open Sans" panose="020B0606030504020204" pitchFamily="34" charset="0"/>
            </a:endParaRPr>
          </a:p>
          <a:p>
            <a:endParaRPr lang="en-US" b="0" i="0" dirty="0">
              <a:solidFill>
                <a:srgbClr val="333333"/>
              </a:solidFill>
              <a:effectLst/>
              <a:latin typeface="Open Sans" panose="020B0606030504020204" pitchFamily="34" charset="0"/>
            </a:endParaRPr>
          </a:p>
          <a:p>
            <a:endParaRPr lang="en-DE" dirty="0">
              <a:solidFill>
                <a:srgbClr val="024B9C"/>
              </a:solidFill>
            </a:endParaRPr>
          </a:p>
        </p:txBody>
      </p:sp>
      <p:pic>
        <p:nvPicPr>
          <p:cNvPr id="2050" name="Picture 2">
            <a:extLst>
              <a:ext uri="{FF2B5EF4-FFF2-40B4-BE49-F238E27FC236}">
                <a16:creationId xmlns:a16="http://schemas.microsoft.com/office/drawing/2014/main" id="{78169797-B7B6-EDF0-B5D5-66AE0FD46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208" y="764704"/>
            <a:ext cx="5697797" cy="2448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303B3B-1DC7-AAB9-644A-DA5ACBC78701}"/>
              </a:ext>
            </a:extLst>
          </p:cNvPr>
          <p:cNvSpPr txBox="1"/>
          <p:nvPr/>
        </p:nvSpPr>
        <p:spPr>
          <a:xfrm>
            <a:off x="5901135" y="3790195"/>
            <a:ext cx="6097772" cy="1323439"/>
          </a:xfrm>
          <a:prstGeom prst="rect">
            <a:avLst/>
          </a:prstGeom>
          <a:noFill/>
        </p:spPr>
        <p:txBody>
          <a:bodyPr wrap="square">
            <a:spAutoFit/>
          </a:bodyPr>
          <a:lstStyle/>
          <a:p>
            <a:r>
              <a:rPr lang="en-US" sz="1600" b="1" i="0" dirty="0">
                <a:solidFill>
                  <a:srgbClr val="024B9C"/>
                </a:solidFill>
                <a:effectLst/>
                <a:latin typeface="Open Sans" panose="020B0606030504020204" pitchFamily="34" charset="0"/>
              </a:rPr>
              <a:t>Area of annually deforested land in the EU-27, 1990-2020</a:t>
            </a:r>
          </a:p>
          <a:p>
            <a:pPr algn="l"/>
            <a:r>
              <a:rPr lang="en-IE" sz="1600" b="1" i="0" dirty="0">
                <a:solidFill>
                  <a:srgbClr val="024B9C"/>
                </a:solidFill>
                <a:effectLst/>
                <a:latin typeface="+mj-lt"/>
              </a:rPr>
              <a:t>in 1000 ha. </a:t>
            </a:r>
            <a:r>
              <a:rPr lang="en-US" sz="1600" b="0" i="0" dirty="0">
                <a:solidFill>
                  <a:srgbClr val="024B9C"/>
                </a:solidFill>
                <a:effectLst/>
                <a:latin typeface="Roboto" panose="02000000000000000000" pitchFamily="2" charset="0"/>
              </a:rPr>
              <a:t>Deforestation in the EU-27 as collected by countries for the reporting on forest resources to the United Nations Economic Commission for Europe (UNECE), Food and Agriculture Organization (FAO) and Forest Europe processes, source: EEA</a:t>
            </a:r>
            <a:endParaRPr lang="en-IE" sz="1600" b="1" i="0" dirty="0">
              <a:solidFill>
                <a:srgbClr val="024B9C"/>
              </a:solidFill>
              <a:effectLst/>
              <a:latin typeface="+mj-lt"/>
            </a:endParaRPr>
          </a:p>
        </p:txBody>
      </p:sp>
    </p:spTree>
    <p:extLst>
      <p:ext uri="{BB962C8B-B14F-4D97-AF65-F5344CB8AC3E}">
        <p14:creationId xmlns:p14="http://schemas.microsoft.com/office/powerpoint/2010/main" val="1909813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2">
            <a:extLst>
              <a:ext uri="{FF2B5EF4-FFF2-40B4-BE49-F238E27FC236}">
                <a16:creationId xmlns:a16="http://schemas.microsoft.com/office/drawing/2014/main" id="{9B33EEC0-C71B-4F8A-A803-9EEC97EA99C0}"/>
              </a:ext>
            </a:extLst>
          </p:cNvPr>
          <p:cNvPicPr>
            <a:picLocks noChangeAspect="1"/>
          </p:cNvPicPr>
          <p:nvPr/>
        </p:nvPicPr>
        <p:blipFill>
          <a:blip r:embed="rId3"/>
          <a:stretch>
            <a:fillRect/>
          </a:stretch>
        </p:blipFill>
        <p:spPr>
          <a:xfrm>
            <a:off x="839416" y="5971370"/>
            <a:ext cx="1484035" cy="553973"/>
          </a:xfrm>
          <a:prstGeom prst="rect">
            <a:avLst/>
          </a:prstGeom>
        </p:spPr>
      </p:pic>
      <p:sp>
        <p:nvSpPr>
          <p:cNvPr id="7" name="Rechteck 10">
            <a:extLst>
              <a:ext uri="{FF2B5EF4-FFF2-40B4-BE49-F238E27FC236}">
                <a16:creationId xmlns:a16="http://schemas.microsoft.com/office/drawing/2014/main" id="{9F2AA88B-29D1-4DEF-ABA5-D9552F270F94}"/>
              </a:ext>
            </a:extLst>
          </p:cNvPr>
          <p:cNvSpPr/>
          <p:nvPr/>
        </p:nvSpPr>
        <p:spPr>
          <a:xfrm>
            <a:off x="1051018" y="653299"/>
            <a:ext cx="8064896" cy="646331"/>
          </a:xfrm>
          <a:prstGeom prst="rect">
            <a:avLst/>
          </a:prstGeom>
        </p:spPr>
        <p:txBody>
          <a:bodyPr wrap="square">
            <a:spAutoFit/>
          </a:bodyPr>
          <a:lstStyle/>
          <a:p>
            <a:pPr>
              <a:lnSpc>
                <a:spcPct val="90000"/>
              </a:lnSpc>
              <a:spcBef>
                <a:spcPct val="0"/>
              </a:spcBef>
            </a:pPr>
            <a:r>
              <a:rPr lang="en-US" sz="4000" dirty="0">
                <a:solidFill>
                  <a:schemeClr val="tx2"/>
                </a:solidFill>
                <a:latin typeface="+mj-lt"/>
                <a:ea typeface="+mj-ea"/>
                <a:cs typeface="+mj-cs"/>
              </a:rPr>
              <a:t>EU and forests</a:t>
            </a:r>
          </a:p>
        </p:txBody>
      </p:sp>
      <p:pic>
        <p:nvPicPr>
          <p:cNvPr id="1026" name="Picture 2">
            <a:extLst>
              <a:ext uri="{FF2B5EF4-FFF2-40B4-BE49-F238E27FC236}">
                <a16:creationId xmlns:a16="http://schemas.microsoft.com/office/drawing/2014/main" id="{D54FB51F-3968-15C5-D8C1-019C42D99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450" y="1347642"/>
            <a:ext cx="6097771" cy="38190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E932AE-80B6-7AAE-B88F-0AA96DC5A4F2}"/>
              </a:ext>
            </a:extLst>
          </p:cNvPr>
          <p:cNvSpPr txBox="1"/>
          <p:nvPr/>
        </p:nvSpPr>
        <p:spPr>
          <a:xfrm>
            <a:off x="6384032" y="5238825"/>
            <a:ext cx="6097772" cy="523220"/>
          </a:xfrm>
          <a:prstGeom prst="rect">
            <a:avLst/>
          </a:prstGeom>
          <a:noFill/>
        </p:spPr>
        <p:txBody>
          <a:bodyPr wrap="square">
            <a:spAutoFit/>
          </a:bodyPr>
          <a:lstStyle/>
          <a:p>
            <a:pPr algn="l"/>
            <a:r>
              <a:rPr lang="en-US" sz="1400" b="1" i="0" dirty="0">
                <a:solidFill>
                  <a:srgbClr val="024B9C"/>
                </a:solidFill>
                <a:effectLst/>
              </a:rPr>
              <a:t>Distribution of the eight most relevant pressures from forestry on forest habitats and species (2013-2018), source: EEA, 2020</a:t>
            </a:r>
          </a:p>
        </p:txBody>
      </p:sp>
      <p:pic>
        <p:nvPicPr>
          <p:cNvPr id="1028" name="Picture 4">
            <a:extLst>
              <a:ext uri="{FF2B5EF4-FFF2-40B4-BE49-F238E27FC236}">
                <a16:creationId xmlns:a16="http://schemas.microsoft.com/office/drawing/2014/main" id="{D578ECD7-0781-0665-D30D-130D581D5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9" y="1551822"/>
            <a:ext cx="5756599" cy="36053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0A32E4-69A3-74CA-9DF9-882B0D451730}"/>
              </a:ext>
            </a:extLst>
          </p:cNvPr>
          <p:cNvSpPr txBox="1"/>
          <p:nvPr/>
        </p:nvSpPr>
        <p:spPr>
          <a:xfrm>
            <a:off x="263352" y="5166689"/>
            <a:ext cx="6241310" cy="830997"/>
          </a:xfrm>
          <a:prstGeom prst="rect">
            <a:avLst/>
          </a:prstGeom>
          <a:noFill/>
        </p:spPr>
        <p:txBody>
          <a:bodyPr wrap="square">
            <a:spAutoFit/>
          </a:bodyPr>
          <a:lstStyle/>
          <a:p>
            <a:pPr algn="l"/>
            <a:r>
              <a:rPr lang="en-US" sz="1600" b="1" i="0" dirty="0">
                <a:solidFill>
                  <a:srgbClr val="024B9C"/>
                </a:solidFill>
                <a:effectLst/>
              </a:rPr>
              <a:t>Forest area in the EU-27, 2020, </a:t>
            </a:r>
            <a:r>
              <a:rPr lang="en-US" sz="1600" b="0" i="0" dirty="0">
                <a:solidFill>
                  <a:srgbClr val="024B9C"/>
                </a:solidFill>
                <a:effectLst/>
                <a:latin typeface="Roboto" panose="02000000000000000000" pitchFamily="2" charset="0"/>
              </a:rPr>
              <a:t>Forest area in the EU-27 as collected by countries for the reporting on forest resources to the UNECE, FAO and Forest Europe processes, source: EEA 2020</a:t>
            </a:r>
            <a:endParaRPr lang="en-US" sz="1600" b="1" i="0" dirty="0">
              <a:solidFill>
                <a:srgbClr val="024B9C"/>
              </a:solidFill>
              <a:effectLst/>
            </a:endParaRPr>
          </a:p>
        </p:txBody>
      </p:sp>
    </p:spTree>
    <p:extLst>
      <p:ext uri="{BB962C8B-B14F-4D97-AF65-F5344CB8AC3E}">
        <p14:creationId xmlns:p14="http://schemas.microsoft.com/office/powerpoint/2010/main" val="2680928799"/>
      </p:ext>
    </p:extLst>
  </p:cSld>
  <p:clrMapOvr>
    <a:masterClrMapping/>
  </p:clrMapOvr>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49889BA3D3D048B14BD87256F68377" ma:contentTypeVersion="4" ma:contentTypeDescription="Create a new document." ma:contentTypeScope="" ma:versionID="8075131e1f6e5eeeb8bf92049dc7e9d9">
  <xsd:schema xmlns:xsd="http://www.w3.org/2001/XMLSchema" xmlns:xs="http://www.w3.org/2001/XMLSchema" xmlns:p="http://schemas.microsoft.com/office/2006/metadata/properties" xmlns:ns2="2842de65-5acd-4b7e-90dd-02d34835af41" xmlns:ns3="6a04500c-5611-4532-85c9-50b5628a6bcc" targetNamespace="http://schemas.microsoft.com/office/2006/metadata/properties" ma:root="true" ma:fieldsID="46a9e3164a43dab2059569b9009d4d41" ns2:_="" ns3:_="">
    <xsd:import namespace="2842de65-5acd-4b7e-90dd-02d34835af41"/>
    <xsd:import namespace="6a04500c-5611-4532-85c9-50b5628a6bc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42de65-5acd-4b7e-90dd-02d34835af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04500c-5611-4532-85c9-50b5628a6bc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F87431-2774-4E17-BE38-8A579357848D}">
  <ds:schemaRef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2842de65-5acd-4b7e-90dd-02d34835af41"/>
    <ds:schemaRef ds:uri="http://purl.org/dc/dcmitype/"/>
    <ds:schemaRef ds:uri="6a04500c-5611-4532-85c9-50b5628a6bcc"/>
    <ds:schemaRef ds:uri="http://www.w3.org/XML/1998/namespace"/>
    <ds:schemaRef ds:uri="http://purl.org/dc/terms/"/>
  </ds:schemaRefs>
</ds:datastoreItem>
</file>

<file path=customXml/itemProps2.xml><?xml version="1.0" encoding="utf-8"?>
<ds:datastoreItem xmlns:ds="http://schemas.openxmlformats.org/officeDocument/2006/customXml" ds:itemID="{45D07C25-F42A-4AF2-BF67-FBE3C53D1F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42de65-5acd-4b7e-90dd-02d34835af41"/>
    <ds:schemaRef ds:uri="6a04500c-5611-4532-85c9-50b5628a6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1CAF70-02D1-4551-A536-63581F6A80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15999</TotalTime>
  <Words>1895</Words>
  <Application>Microsoft Office PowerPoint</Application>
  <PresentationFormat>Widescreen</PresentationFormat>
  <Paragraphs>144</Paragraphs>
  <Slides>22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Open Sans</vt:lpstr>
      <vt:lpstr>Roboto</vt:lpstr>
      <vt:lpstr>Times New Roman</vt:lpstr>
      <vt:lpstr>Verdana</vt:lpstr>
      <vt:lpstr>Wingdings</vt:lpstr>
      <vt:lpstr>Office Theme</vt:lpstr>
      <vt:lpstr>Restoring Europe’s Forests: Benefits of the  EU LIFE Programme for Society, Biodiversity, and Climate  Objectives and expected outcomes of the Platform meeting</vt:lpstr>
      <vt:lpstr>What is the EU LIFE Programme</vt:lpstr>
      <vt:lpstr>LIFE programme 2021-2027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Restoration needs for EU protected habitats</vt:lpstr>
      <vt:lpstr>PowerPoint Presentation</vt:lpstr>
      <vt:lpstr>LIFE and forest habitats</vt:lpstr>
      <vt:lpstr>Success stories</vt:lpstr>
      <vt:lpstr>Success stories</vt:lpstr>
      <vt:lpstr>Success stories</vt:lpstr>
      <vt:lpstr>LIFE’s support for sustainable forestry</vt:lpstr>
      <vt:lpstr>LIFE calls 2025 </vt:lpstr>
      <vt:lpstr>Help in Preparing Applications</vt:lpstr>
      <vt:lpstr>Forest restoration Platform Participants,            </vt:lpstr>
      <vt:lpstr>Thank you!</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Yvonne (COMM)</dc:creator>
  <cp:lastModifiedBy>VASILEVA Boyana (CINEA)</cp:lastModifiedBy>
  <cp:revision>284</cp:revision>
  <cp:lastPrinted>2022-04-05T08:35:16Z</cp:lastPrinted>
  <dcterms:created xsi:type="dcterms:W3CDTF">2019-08-09T12:06:42Z</dcterms:created>
  <dcterms:modified xsi:type="dcterms:W3CDTF">2025-06-03T07:41:08Z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0x0101006149889BA3D3D048B14BD87256F68377</vt:lpwstr>
  </property>
  <property fmtid="{D5CDD505-2E9C-101B-9397-08002B2CF9AE}" pid="3" name="MSIP_Label_6bd9ddd1-4d20-43f6-abfa-fc3c07406f94_Enabled">
    <vt:lpwstr>true</vt:lpwstr>
  </property>
  <property fmtid="{D5CDD505-2E9C-101B-9397-08002B2CF9AE}" pid="4" name="MSIP_Label_6bd9ddd1-4d20-43f6-abfa-fc3c07406f94_SetDate">
    <vt:lpwstr>2023-04-11T18:56:17Z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b92e9d0f-f7c3-43e6-8e7b-52dd63ed98e5</vt:lpwstr>
  </property>
  <property fmtid="{D5CDD505-2E9C-101B-9397-08002B2CF9AE}" pid="9" name="MSIP_Label_6bd9ddd1-4d20-43f6-abfa-fc3c07406f94_ContentBits">
    <vt:lpwstr>0</vt:lpwstr>
  </property>
</Properties>
</file>